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271" r:id="rId5"/>
    <p:sldId id="272" r:id="rId6"/>
    <p:sldId id="297" r:id="rId7"/>
    <p:sldId id="289" r:id="rId8"/>
    <p:sldId id="290" r:id="rId9"/>
    <p:sldId id="291" r:id="rId10"/>
    <p:sldId id="292" r:id="rId11"/>
    <p:sldId id="294" r:id="rId12"/>
    <p:sldId id="298" r:id="rId13"/>
    <p:sldId id="281" r:id="rId14"/>
    <p:sldId id="282" r:id="rId15"/>
    <p:sldId id="283" r:id="rId16"/>
    <p:sldId id="284" r:id="rId17"/>
    <p:sldId id="285" r:id="rId18"/>
    <p:sldId id="286" r:id="rId19"/>
    <p:sldId id="288" r:id="rId20"/>
    <p:sldId id="295" r:id="rId21"/>
    <p:sldId id="280" r:id="rId22"/>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007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276"/>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219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F8D295CC-23FC-453C-ABCD-C3AA68CE0044}" type="datetimeFigureOut">
              <a:rPr lang="en-GB" smtClean="0"/>
              <a:t>22/06/2016</a:t>
            </a:fld>
            <a:endParaRPr lang="en-GB"/>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8B1B787C-92AC-47F9-84DE-9C24EF254181}" type="slidenum">
              <a:rPr lang="en-GB" smtClean="0"/>
              <a:t>‹#›</a:t>
            </a:fld>
            <a:endParaRPr lang="en-GB"/>
          </a:p>
        </p:txBody>
      </p:sp>
    </p:spTree>
    <p:extLst>
      <p:ext uri="{BB962C8B-B14F-4D97-AF65-F5344CB8AC3E}">
        <p14:creationId xmlns:p14="http://schemas.microsoft.com/office/powerpoint/2010/main" val="880677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024" cy="4958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890" y="1"/>
            <a:ext cx="2945024" cy="495850"/>
          </a:xfrm>
          <a:prstGeom prst="rect">
            <a:avLst/>
          </a:prstGeom>
        </p:spPr>
        <p:txBody>
          <a:bodyPr vert="horz" lIns="91440" tIns="45720" rIns="91440" bIns="45720" rtlCol="0"/>
          <a:lstStyle>
            <a:lvl1pPr algn="r">
              <a:defRPr sz="1200"/>
            </a:lvl1pPr>
          </a:lstStyle>
          <a:p>
            <a:fld id="{6E768444-A805-412E-808E-7DCC8C0F818D}" type="datetimeFigureOut">
              <a:rPr lang="en-GB" smtClean="0"/>
              <a:pPr/>
              <a:t>22/06/2016</a:t>
            </a:fld>
            <a:endParaRPr lang="en-GB"/>
          </a:p>
        </p:txBody>
      </p:sp>
      <p:sp>
        <p:nvSpPr>
          <p:cNvPr id="4" name="Slide Image Placeholder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133" y="4716976"/>
            <a:ext cx="5436235" cy="44690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2351"/>
            <a:ext cx="2945024" cy="49744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890" y="9432351"/>
            <a:ext cx="2945024" cy="497449"/>
          </a:xfrm>
          <a:prstGeom prst="rect">
            <a:avLst/>
          </a:prstGeom>
        </p:spPr>
        <p:txBody>
          <a:bodyPr vert="horz" lIns="91440" tIns="45720" rIns="91440" bIns="45720" rtlCol="0" anchor="b"/>
          <a:lstStyle>
            <a:lvl1pPr algn="r">
              <a:defRPr sz="1200"/>
            </a:lvl1pPr>
          </a:lstStyle>
          <a:p>
            <a:fld id="{E8915C5B-EE1D-48AB-9DCC-F475F8B3516A}" type="slidenum">
              <a:rPr lang="en-GB" smtClean="0"/>
              <a:pPr/>
              <a:t>‹#›</a:t>
            </a:fld>
            <a:endParaRPr lang="en-GB"/>
          </a:p>
        </p:txBody>
      </p:sp>
    </p:spTree>
    <p:extLst>
      <p:ext uri="{BB962C8B-B14F-4D97-AF65-F5344CB8AC3E}">
        <p14:creationId xmlns:p14="http://schemas.microsoft.com/office/powerpoint/2010/main" val="184405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E1C21-38BC-494F-850E-EB8DFE8D1DD2}" type="slidenum">
              <a:rPr lang="en-US" smtClean="0"/>
              <a:t>5</a:t>
            </a:fld>
            <a:endParaRPr lang="en-US"/>
          </a:p>
        </p:txBody>
      </p:sp>
    </p:spTree>
    <p:extLst>
      <p:ext uri="{BB962C8B-B14F-4D97-AF65-F5344CB8AC3E}">
        <p14:creationId xmlns:p14="http://schemas.microsoft.com/office/powerpoint/2010/main" val="2951585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260648"/>
            <a:ext cx="7772400" cy="1080120"/>
          </a:xfrm>
        </p:spPr>
        <p:txBody>
          <a:bodyPr/>
          <a:lstStyle>
            <a:lvl1pPr>
              <a:defRPr>
                <a:solidFill>
                  <a:srgbClr val="EEEEEE"/>
                </a:solidFill>
              </a:defRPr>
            </a:lvl1pPr>
          </a:lstStyle>
          <a:p>
            <a:r>
              <a:rPr lang="en-US" dirty="0" smtClean="0"/>
              <a:t>CLICK TO EDIT MASTER TITLE</a:t>
            </a:r>
            <a:endParaRPr lang="en-GB" dirty="0"/>
          </a:p>
        </p:txBody>
      </p:sp>
      <p:sp>
        <p:nvSpPr>
          <p:cNvPr id="3" name="Subtitle 2"/>
          <p:cNvSpPr>
            <a:spLocks noGrp="1"/>
          </p:cNvSpPr>
          <p:nvPr>
            <p:ph type="subTitle" idx="1"/>
          </p:nvPr>
        </p:nvSpPr>
        <p:spPr>
          <a:xfrm>
            <a:off x="1353344" y="1340768"/>
            <a:ext cx="6400800" cy="1752600"/>
          </a:xfrm>
        </p:spPr>
        <p:txBody>
          <a:bodyPr/>
          <a:lstStyle>
            <a:lvl1pPr marL="0" indent="0" algn="ctr">
              <a:buNone/>
              <a:defRPr>
                <a:solidFill>
                  <a:srgbClr val="EEEEE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5" name="Footer Placeholder 4"/>
          <p:cNvSpPr>
            <a:spLocks noGrp="1"/>
          </p:cNvSpPr>
          <p:nvPr>
            <p:ph type="ftr" sz="quarter" idx="3"/>
          </p:nvPr>
        </p:nvSpPr>
        <p:spPr>
          <a:xfrm>
            <a:off x="3124200" y="6356350"/>
            <a:ext cx="2895600" cy="365125"/>
          </a:xfrm>
          <a:prstGeom prst="rect">
            <a:avLst/>
          </a:prstGeom>
        </p:spPr>
        <p:txBody>
          <a:bodyPr/>
          <a:lstStyle>
            <a:lvl1pPr>
              <a:defRPr>
                <a:solidFill>
                  <a:srgbClr val="EEEEEE"/>
                </a:solidFill>
              </a:defRPr>
            </a:lvl1pPr>
          </a:lstStyle>
          <a:p>
            <a:r>
              <a:rPr lang="en-GB" smtClean="0"/>
              <a:t>SharePoint User Group</a:t>
            </a:r>
            <a:endParaRPr lang="en-GB" dirty="0"/>
          </a:p>
        </p:txBody>
      </p:sp>
      <p:sp>
        <p:nvSpPr>
          <p:cNvPr id="16" name="Slide Number Placeholder 5"/>
          <p:cNvSpPr>
            <a:spLocks noGrp="1"/>
          </p:cNvSpPr>
          <p:nvPr>
            <p:ph type="sldNum" sz="quarter" idx="4"/>
          </p:nvPr>
        </p:nvSpPr>
        <p:spPr>
          <a:xfrm>
            <a:off x="457200" y="6356350"/>
            <a:ext cx="586408" cy="365125"/>
          </a:xfrm>
          <a:prstGeom prst="rect">
            <a:avLst/>
          </a:prstGeom>
        </p:spPr>
        <p:txBody>
          <a:bodyPr/>
          <a:lstStyle>
            <a:lvl1pPr algn="l">
              <a:defRPr>
                <a:solidFill>
                  <a:schemeClr val="bg1"/>
                </a:solidFill>
              </a:defRPr>
            </a:lvl1pPr>
          </a:lstStyle>
          <a:p>
            <a:fld id="{4B942A4A-A7AA-4BBF-B0BE-5FC264D5677A}" type="slidenum">
              <a:rPr lang="en-GB" smtClean="0"/>
              <a:pPr/>
              <a:t>‹#›</a:t>
            </a:fld>
            <a:endParaRPr lang="en-GB"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0432" y="6237312"/>
            <a:ext cx="572977" cy="505926"/>
          </a:xfrm>
          <a:prstGeom prst="rect">
            <a:avLst/>
          </a:prstGeom>
        </p:spPr>
      </p:pic>
      <p:pic>
        <p:nvPicPr>
          <p:cNvPr id="18" name="Picture 17"/>
          <p:cNvPicPr>
            <a:picLocks noChangeAspect="1"/>
          </p:cNvPicPr>
          <p:nvPr userDrawn="1"/>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418436" y="6237312"/>
            <a:ext cx="897980" cy="505926"/>
          </a:xfrm>
          <a:prstGeom prst="rect">
            <a:avLst/>
          </a:prstGeom>
        </p:spPr>
      </p:pic>
      <p:sp>
        <p:nvSpPr>
          <p:cNvPr id="19" name="TextBox 18"/>
          <p:cNvSpPr txBox="1"/>
          <p:nvPr userDrawn="1"/>
        </p:nvSpPr>
        <p:spPr>
          <a:xfrm>
            <a:off x="7418437" y="5805264"/>
            <a:ext cx="1474044" cy="369332"/>
          </a:xfrm>
          <a:prstGeom prst="rect">
            <a:avLst/>
          </a:prstGeom>
          <a:noFill/>
        </p:spPr>
        <p:txBody>
          <a:bodyPr wrap="square" rtlCol="0">
            <a:spAutoFit/>
          </a:bodyPr>
          <a:lstStyle/>
          <a:p>
            <a:pPr algn="r"/>
            <a:fld id="{10233CE9-3688-4942-828F-2349064C6B73}" type="datetime1">
              <a:rPr lang="en-GB" smtClean="0">
                <a:solidFill>
                  <a:srgbClr val="EEEEEE"/>
                </a:solidFill>
              </a:rPr>
              <a:pPr algn="r"/>
              <a:t>22/06/2016</a:t>
            </a:fld>
            <a:endParaRPr lang="en-GB" dirty="0">
              <a:solidFill>
                <a:srgbClr val="EEEEEE"/>
              </a:solidFill>
            </a:endParaRPr>
          </a:p>
        </p:txBody>
      </p:sp>
    </p:spTree>
    <p:extLst>
      <p:ext uri="{BB962C8B-B14F-4D97-AF65-F5344CB8AC3E}">
        <p14:creationId xmlns:p14="http://schemas.microsoft.com/office/powerpoint/2010/main" val="11881741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3"/>
          <p:cNvSpPr>
            <a:spLocks noGrp="1"/>
          </p:cNvSpPr>
          <p:nvPr>
            <p:ph type="dt" sz="half" idx="10"/>
          </p:nvPr>
        </p:nvSpPr>
        <p:spPr>
          <a:xfrm>
            <a:off x="457200" y="6356350"/>
            <a:ext cx="2133600" cy="365125"/>
          </a:xfrm>
          <a:prstGeom prst="rect">
            <a:avLst/>
          </a:prstGeom>
        </p:spPr>
        <p:txBody>
          <a:bodyPr/>
          <a:lstStyle>
            <a:lvl1pPr>
              <a:defRPr>
                <a:solidFill>
                  <a:schemeClr val="tx1"/>
                </a:solidFill>
              </a:defRPr>
            </a:lvl1pPr>
          </a:lstStyle>
          <a:p>
            <a:fld id="{6B4B661A-4AAA-4EDB-914D-E26255F8C68B}" type="datetime1">
              <a:rPr lang="en-GB" smtClean="0"/>
              <a:t>22/06/2016</a:t>
            </a:fld>
            <a:endParaRPr lang="en-GB" dirty="0"/>
          </a:p>
        </p:txBody>
      </p:sp>
      <p:sp>
        <p:nvSpPr>
          <p:cNvPr id="10" name="Footer Placeholder 4"/>
          <p:cNvSpPr>
            <a:spLocks noGrp="1"/>
          </p:cNvSpPr>
          <p:nvPr>
            <p:ph type="ftr" sz="quarter" idx="11"/>
          </p:nvPr>
        </p:nvSpPr>
        <p:spPr>
          <a:xfrm>
            <a:off x="2555776" y="6356350"/>
            <a:ext cx="2895600" cy="365125"/>
          </a:xfrm>
          <a:prstGeom prst="rect">
            <a:avLst/>
          </a:prstGeom>
        </p:spPr>
        <p:txBody>
          <a:bodyPr/>
          <a:lstStyle>
            <a:lvl1pPr>
              <a:defRPr>
                <a:solidFill>
                  <a:schemeClr val="tx1"/>
                </a:solidFill>
              </a:defRPr>
            </a:lvl1pPr>
          </a:lstStyle>
          <a:p>
            <a:r>
              <a:rPr lang="en-GB" smtClean="0"/>
              <a:t>SharePoint User Group</a:t>
            </a:r>
            <a:endParaRPr lang="en-GB" dirty="0"/>
          </a:p>
        </p:txBody>
      </p:sp>
      <p:sp>
        <p:nvSpPr>
          <p:cNvPr id="11" name="Slide Number Placeholder 5"/>
          <p:cNvSpPr>
            <a:spLocks noGrp="1"/>
          </p:cNvSpPr>
          <p:nvPr>
            <p:ph type="sldNum" sz="quarter" idx="12"/>
          </p:nvPr>
        </p:nvSpPr>
        <p:spPr>
          <a:xfrm>
            <a:off x="5220072" y="6356350"/>
            <a:ext cx="2133600" cy="365125"/>
          </a:xfrm>
          <a:prstGeom prst="rect">
            <a:avLst/>
          </a:prstGeom>
        </p:spPr>
        <p:txBody>
          <a:bodyPr/>
          <a:lstStyle>
            <a:lvl1pPr>
              <a:defRPr>
                <a:solidFill>
                  <a:schemeClr val="tx1"/>
                </a:solidFill>
              </a:defRPr>
            </a:lvl1pPr>
          </a:lstStyle>
          <a:p>
            <a:fld id="{4B942A4A-A7AA-4BBF-B0BE-5FC264D5677A}" type="slidenum">
              <a:rPr lang="en-GB" smtClean="0"/>
              <a:pPr/>
              <a:t>‹#›</a:t>
            </a:fld>
            <a:endParaRPr lang="en-GB" dirty="0"/>
          </a:p>
        </p:txBody>
      </p:sp>
    </p:spTree>
    <p:extLst>
      <p:ext uri="{BB962C8B-B14F-4D97-AF65-F5344CB8AC3E}">
        <p14:creationId xmlns:p14="http://schemas.microsoft.com/office/powerpoint/2010/main" val="16171851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a:defRPr>
                <a:solidFill>
                  <a:schemeClr val="tx1"/>
                </a:solidFill>
              </a:defRPr>
            </a:lvl1pPr>
          </a:lstStyle>
          <a:p>
            <a:fld id="{A26581FD-71DE-49B0-8E0D-50E57BAD9C00}" type="datetime1">
              <a:rPr lang="en-GB" smtClean="0"/>
              <a:t>22/06/2016</a:t>
            </a:fld>
            <a:endParaRPr lang="en-GB" dirty="0"/>
          </a:p>
        </p:txBody>
      </p:sp>
      <p:sp>
        <p:nvSpPr>
          <p:cNvPr id="9" name="Footer Placeholder 4"/>
          <p:cNvSpPr>
            <a:spLocks noGrp="1"/>
          </p:cNvSpPr>
          <p:nvPr>
            <p:ph type="ftr" sz="quarter" idx="11"/>
          </p:nvPr>
        </p:nvSpPr>
        <p:spPr>
          <a:xfrm>
            <a:off x="2555776" y="6356350"/>
            <a:ext cx="2895600" cy="365125"/>
          </a:xfrm>
          <a:prstGeom prst="rect">
            <a:avLst/>
          </a:prstGeom>
        </p:spPr>
        <p:txBody>
          <a:bodyPr/>
          <a:lstStyle>
            <a:lvl1pPr>
              <a:defRPr>
                <a:solidFill>
                  <a:schemeClr val="tx1"/>
                </a:solidFill>
              </a:defRPr>
            </a:lvl1pPr>
          </a:lstStyle>
          <a:p>
            <a:r>
              <a:rPr lang="en-GB" smtClean="0"/>
              <a:t>SharePoint User Group</a:t>
            </a:r>
            <a:endParaRPr lang="en-GB" dirty="0"/>
          </a:p>
        </p:txBody>
      </p:sp>
      <p:sp>
        <p:nvSpPr>
          <p:cNvPr id="10" name="Slide Number Placeholder 5"/>
          <p:cNvSpPr>
            <a:spLocks noGrp="1"/>
          </p:cNvSpPr>
          <p:nvPr>
            <p:ph type="sldNum" sz="quarter" idx="12"/>
          </p:nvPr>
        </p:nvSpPr>
        <p:spPr>
          <a:xfrm>
            <a:off x="5220072" y="6356350"/>
            <a:ext cx="2133600" cy="365125"/>
          </a:xfrm>
          <a:prstGeom prst="rect">
            <a:avLst/>
          </a:prstGeom>
        </p:spPr>
        <p:txBody>
          <a:bodyPr/>
          <a:lstStyle>
            <a:lvl1pPr>
              <a:defRPr>
                <a:solidFill>
                  <a:schemeClr val="tx1"/>
                </a:solidFill>
              </a:defRPr>
            </a:lvl1pPr>
          </a:lstStyle>
          <a:p>
            <a:fld id="{4B942A4A-A7AA-4BBF-B0BE-5FC264D5677A}" type="slidenum">
              <a:rPr lang="en-GB" smtClean="0"/>
              <a:pPr/>
              <a:t>‹#›</a:t>
            </a:fld>
            <a:endParaRPr lang="en-GB" dirty="0"/>
          </a:p>
        </p:txBody>
      </p:sp>
    </p:spTree>
    <p:extLst>
      <p:ext uri="{BB962C8B-B14F-4D97-AF65-F5344CB8AC3E}">
        <p14:creationId xmlns:p14="http://schemas.microsoft.com/office/powerpoint/2010/main" val="16496308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a:defRPr>
                <a:solidFill>
                  <a:schemeClr val="tx1"/>
                </a:solidFill>
              </a:defRPr>
            </a:lvl1pPr>
          </a:lstStyle>
          <a:p>
            <a:fld id="{5E61974B-F01B-44BD-956B-EAF54B133277}" type="datetime1">
              <a:rPr lang="en-GB" smtClean="0"/>
              <a:t>22/06/2016</a:t>
            </a:fld>
            <a:endParaRPr lang="en-GB" dirty="0"/>
          </a:p>
        </p:txBody>
      </p:sp>
      <p:sp>
        <p:nvSpPr>
          <p:cNvPr id="9" name="Footer Placeholder 4"/>
          <p:cNvSpPr>
            <a:spLocks noGrp="1"/>
          </p:cNvSpPr>
          <p:nvPr>
            <p:ph type="ftr" sz="quarter" idx="11"/>
          </p:nvPr>
        </p:nvSpPr>
        <p:spPr>
          <a:xfrm>
            <a:off x="2555776" y="6356350"/>
            <a:ext cx="2895600" cy="365125"/>
          </a:xfrm>
          <a:prstGeom prst="rect">
            <a:avLst/>
          </a:prstGeom>
        </p:spPr>
        <p:txBody>
          <a:bodyPr/>
          <a:lstStyle>
            <a:lvl1pPr>
              <a:defRPr>
                <a:solidFill>
                  <a:schemeClr val="tx1"/>
                </a:solidFill>
              </a:defRPr>
            </a:lvl1pPr>
          </a:lstStyle>
          <a:p>
            <a:r>
              <a:rPr lang="en-GB" smtClean="0"/>
              <a:t>SharePoint User Group</a:t>
            </a:r>
            <a:endParaRPr lang="en-GB" dirty="0"/>
          </a:p>
        </p:txBody>
      </p:sp>
      <p:sp>
        <p:nvSpPr>
          <p:cNvPr id="10" name="Slide Number Placeholder 5"/>
          <p:cNvSpPr>
            <a:spLocks noGrp="1"/>
          </p:cNvSpPr>
          <p:nvPr>
            <p:ph type="sldNum" sz="quarter" idx="12"/>
          </p:nvPr>
        </p:nvSpPr>
        <p:spPr>
          <a:xfrm>
            <a:off x="5220072" y="6356350"/>
            <a:ext cx="2133600" cy="365125"/>
          </a:xfrm>
          <a:prstGeom prst="rect">
            <a:avLst/>
          </a:prstGeom>
        </p:spPr>
        <p:txBody>
          <a:bodyPr/>
          <a:lstStyle>
            <a:lvl1pPr>
              <a:defRPr>
                <a:solidFill>
                  <a:schemeClr val="tx1"/>
                </a:solidFill>
              </a:defRPr>
            </a:lvl1pPr>
          </a:lstStyle>
          <a:p>
            <a:fld id="{4B942A4A-A7AA-4BBF-B0BE-5FC264D5677A}" type="slidenum">
              <a:rPr lang="en-GB" smtClean="0"/>
              <a:pPr/>
              <a:t>‹#›</a:t>
            </a:fld>
            <a:endParaRPr lang="en-GB" dirty="0"/>
          </a:p>
        </p:txBody>
      </p:sp>
    </p:spTree>
    <p:extLst>
      <p:ext uri="{BB962C8B-B14F-4D97-AF65-F5344CB8AC3E}">
        <p14:creationId xmlns:p14="http://schemas.microsoft.com/office/powerpoint/2010/main" val="301652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0174" y="274638"/>
            <a:ext cx="7286625" cy="1143000"/>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1400174" y="1600200"/>
            <a:ext cx="7286625" cy="4525963"/>
          </a:xfrm>
        </p:spPr>
        <p:txBody>
          <a:bodyPr/>
          <a:lstStyle>
            <a:lvl1pPr marL="342900" indent="-342900">
              <a:buSzPct val="75000"/>
              <a:buFontTx/>
              <a:buBlip>
                <a:blip r:embed="rId2"/>
              </a:buBlip>
              <a:defRPr>
                <a:solidFill>
                  <a:srgbClr val="0073C5"/>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1" r="84351"/>
          <a:stretch/>
        </p:blipFill>
        <p:spPr>
          <a:xfrm>
            <a:off x="-36511" y="-27384"/>
            <a:ext cx="1436686" cy="6984776"/>
          </a:xfrm>
          <a:prstGeom prst="rect">
            <a:avLst/>
          </a:prstGeom>
        </p:spPr>
      </p:pic>
      <p:sp>
        <p:nvSpPr>
          <p:cNvPr id="31" name="Footer Placeholder 4"/>
          <p:cNvSpPr>
            <a:spLocks noGrp="1"/>
          </p:cNvSpPr>
          <p:nvPr>
            <p:ph type="ftr" sz="quarter" idx="3"/>
          </p:nvPr>
        </p:nvSpPr>
        <p:spPr>
          <a:xfrm>
            <a:off x="3124200" y="6356350"/>
            <a:ext cx="2895600" cy="365125"/>
          </a:xfrm>
          <a:prstGeom prst="rect">
            <a:avLst/>
          </a:prstGeom>
        </p:spPr>
        <p:txBody>
          <a:bodyPr/>
          <a:lstStyle>
            <a:lvl1pPr>
              <a:defRPr>
                <a:solidFill>
                  <a:srgbClr val="EEEEEE"/>
                </a:solidFill>
              </a:defRPr>
            </a:lvl1pPr>
          </a:lstStyle>
          <a:p>
            <a:r>
              <a:rPr lang="en-GB" smtClean="0"/>
              <a:t>SharePoint User Group</a:t>
            </a:r>
            <a:endParaRPr lang="en-GB" dirty="0"/>
          </a:p>
        </p:txBody>
      </p:sp>
      <p:sp>
        <p:nvSpPr>
          <p:cNvPr id="32" name="Slide Number Placeholder 5"/>
          <p:cNvSpPr>
            <a:spLocks noGrp="1"/>
          </p:cNvSpPr>
          <p:nvPr>
            <p:ph type="sldNum" sz="quarter" idx="4"/>
          </p:nvPr>
        </p:nvSpPr>
        <p:spPr>
          <a:xfrm>
            <a:off x="457200" y="6356350"/>
            <a:ext cx="586408" cy="365125"/>
          </a:xfrm>
          <a:prstGeom prst="rect">
            <a:avLst/>
          </a:prstGeom>
        </p:spPr>
        <p:txBody>
          <a:bodyPr/>
          <a:lstStyle>
            <a:lvl1pPr algn="l">
              <a:defRPr>
                <a:solidFill>
                  <a:schemeClr val="bg1"/>
                </a:solidFill>
              </a:defRPr>
            </a:lvl1pPr>
          </a:lstStyle>
          <a:p>
            <a:fld id="{4B942A4A-A7AA-4BBF-B0BE-5FC264D5677A}" type="slidenum">
              <a:rPr lang="en-GB" smtClean="0"/>
              <a:pPr/>
              <a:t>‹#›</a:t>
            </a:fld>
            <a:endParaRPr lang="en-GB" dirty="0"/>
          </a:p>
        </p:txBody>
      </p:sp>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60432" y="6237312"/>
            <a:ext cx="572977" cy="505926"/>
          </a:xfrm>
          <a:prstGeom prst="rect">
            <a:avLst/>
          </a:prstGeom>
        </p:spPr>
      </p:pic>
      <p:pic>
        <p:nvPicPr>
          <p:cNvPr id="34" name="Picture 33"/>
          <p:cNvPicPr>
            <a:picLocks noChangeAspect="1"/>
          </p:cNvPicPr>
          <p:nvPr userDrawn="1"/>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418436" y="6237312"/>
            <a:ext cx="897980" cy="505926"/>
          </a:xfrm>
          <a:prstGeom prst="rect">
            <a:avLst/>
          </a:prstGeom>
        </p:spPr>
      </p:pic>
    </p:spTree>
    <p:extLst>
      <p:ext uri="{BB962C8B-B14F-4D97-AF65-F5344CB8AC3E}">
        <p14:creationId xmlns:p14="http://schemas.microsoft.com/office/powerpoint/2010/main" val="15636855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1" cy="1143000"/>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683568" y="1600200"/>
            <a:ext cx="8003231" cy="4525963"/>
          </a:xfrm>
        </p:spPr>
        <p:txBody>
          <a:bodyPr/>
          <a:lstStyle>
            <a:lvl1pPr marL="342900" indent="-342900">
              <a:buSzPct val="75000"/>
              <a:buFontTx/>
              <a:buBlip>
                <a:blip r:embed="rId2"/>
              </a:buBlip>
              <a:defRPr>
                <a:solidFill>
                  <a:srgbClr val="0073C5"/>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650618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4406900"/>
            <a:ext cx="7811145"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683568" y="2906713"/>
            <a:ext cx="781114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529224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487499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303675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0EE3640-9ABC-486E-A291-9A05657015A4}" type="datetime1">
              <a:rPr lang="en-GB" smtClean="0"/>
              <a:t>22/06/2016</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GB" smtClean="0"/>
              <a:t>SharePoint User Group</a:t>
            </a:r>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B942A4A-A7AA-4BBF-B0BE-5FC264D5677A}" type="slidenum">
              <a:rPr lang="en-GB" smtClean="0"/>
              <a:pPr/>
              <a:t>‹#›</a:t>
            </a:fld>
            <a:endParaRPr lang="en-GB"/>
          </a:p>
        </p:txBody>
      </p:sp>
    </p:spTree>
    <p:extLst>
      <p:ext uri="{BB962C8B-B14F-4D97-AF65-F5344CB8AC3E}">
        <p14:creationId xmlns:p14="http://schemas.microsoft.com/office/powerpoint/2010/main" val="17685952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Date Placeholder 3"/>
          <p:cNvSpPr>
            <a:spLocks noGrp="1"/>
          </p:cNvSpPr>
          <p:nvPr>
            <p:ph type="dt" sz="half" idx="10"/>
          </p:nvPr>
        </p:nvSpPr>
        <p:spPr>
          <a:xfrm>
            <a:off x="457200" y="6356350"/>
            <a:ext cx="2133600" cy="365125"/>
          </a:xfrm>
          <a:prstGeom prst="rect">
            <a:avLst/>
          </a:prstGeom>
        </p:spPr>
        <p:txBody>
          <a:bodyPr/>
          <a:lstStyle>
            <a:lvl1pPr>
              <a:defRPr>
                <a:solidFill>
                  <a:schemeClr val="tx1"/>
                </a:solidFill>
              </a:defRPr>
            </a:lvl1pPr>
          </a:lstStyle>
          <a:p>
            <a:fld id="{B8BC5C73-A75F-452C-A93F-0D9A75AD034F}" type="datetime1">
              <a:rPr lang="en-GB" smtClean="0"/>
              <a:t>22/06/2016</a:t>
            </a:fld>
            <a:endParaRPr lang="en-GB" dirty="0"/>
          </a:p>
        </p:txBody>
      </p:sp>
      <p:sp>
        <p:nvSpPr>
          <p:cNvPr id="7" name="Footer Placeholder 4"/>
          <p:cNvSpPr>
            <a:spLocks noGrp="1"/>
          </p:cNvSpPr>
          <p:nvPr>
            <p:ph type="ftr" sz="quarter" idx="11"/>
          </p:nvPr>
        </p:nvSpPr>
        <p:spPr>
          <a:xfrm>
            <a:off x="2555776" y="6356350"/>
            <a:ext cx="2895600" cy="365125"/>
          </a:xfrm>
          <a:prstGeom prst="rect">
            <a:avLst/>
          </a:prstGeom>
        </p:spPr>
        <p:txBody>
          <a:bodyPr/>
          <a:lstStyle>
            <a:lvl1pPr>
              <a:defRPr>
                <a:solidFill>
                  <a:schemeClr val="tx1"/>
                </a:solidFill>
              </a:defRPr>
            </a:lvl1pPr>
          </a:lstStyle>
          <a:p>
            <a:r>
              <a:rPr lang="en-GB" smtClean="0"/>
              <a:t>SharePoint User Group</a:t>
            </a:r>
            <a:endParaRPr lang="en-GB" dirty="0"/>
          </a:p>
        </p:txBody>
      </p:sp>
      <p:sp>
        <p:nvSpPr>
          <p:cNvPr id="8" name="Slide Number Placeholder 5"/>
          <p:cNvSpPr>
            <a:spLocks noGrp="1"/>
          </p:cNvSpPr>
          <p:nvPr>
            <p:ph type="sldNum" sz="quarter" idx="12"/>
          </p:nvPr>
        </p:nvSpPr>
        <p:spPr>
          <a:xfrm>
            <a:off x="5220072" y="6356350"/>
            <a:ext cx="2133600" cy="365125"/>
          </a:xfrm>
          <a:prstGeom prst="rect">
            <a:avLst/>
          </a:prstGeom>
        </p:spPr>
        <p:txBody>
          <a:bodyPr/>
          <a:lstStyle>
            <a:lvl1pPr>
              <a:defRPr>
                <a:solidFill>
                  <a:schemeClr val="tx1"/>
                </a:solidFill>
              </a:defRPr>
            </a:lvl1pPr>
          </a:lstStyle>
          <a:p>
            <a:fld id="{4B942A4A-A7AA-4BBF-B0BE-5FC264D5677A}" type="slidenum">
              <a:rPr lang="en-GB" smtClean="0"/>
              <a:pPr/>
              <a:t>‹#›</a:t>
            </a:fld>
            <a:endParaRPr lang="en-GB" dirty="0"/>
          </a:p>
        </p:txBody>
      </p:sp>
    </p:spTree>
    <p:extLst>
      <p:ext uri="{BB962C8B-B14F-4D97-AF65-F5344CB8AC3E}">
        <p14:creationId xmlns:p14="http://schemas.microsoft.com/office/powerpoint/2010/main" val="2904626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3"/>
          <p:cNvSpPr>
            <a:spLocks noGrp="1"/>
          </p:cNvSpPr>
          <p:nvPr>
            <p:ph type="dt" sz="half" idx="10"/>
          </p:nvPr>
        </p:nvSpPr>
        <p:spPr>
          <a:xfrm>
            <a:off x="457200" y="6356350"/>
            <a:ext cx="2133600" cy="365125"/>
          </a:xfrm>
          <a:prstGeom prst="rect">
            <a:avLst/>
          </a:prstGeom>
        </p:spPr>
        <p:txBody>
          <a:bodyPr/>
          <a:lstStyle>
            <a:lvl1pPr>
              <a:defRPr>
                <a:solidFill>
                  <a:schemeClr val="tx1"/>
                </a:solidFill>
              </a:defRPr>
            </a:lvl1pPr>
          </a:lstStyle>
          <a:p>
            <a:fld id="{4233764F-F37B-40D5-8AC4-5E4C87834A5D}" type="datetime1">
              <a:rPr lang="en-GB" smtClean="0"/>
              <a:t>22/06/2016</a:t>
            </a:fld>
            <a:endParaRPr lang="en-GB" dirty="0"/>
          </a:p>
        </p:txBody>
      </p:sp>
      <p:sp>
        <p:nvSpPr>
          <p:cNvPr id="10" name="Footer Placeholder 4"/>
          <p:cNvSpPr>
            <a:spLocks noGrp="1"/>
          </p:cNvSpPr>
          <p:nvPr>
            <p:ph type="ftr" sz="quarter" idx="11"/>
          </p:nvPr>
        </p:nvSpPr>
        <p:spPr>
          <a:xfrm>
            <a:off x="2555776" y="6356350"/>
            <a:ext cx="2895600" cy="365125"/>
          </a:xfrm>
          <a:prstGeom prst="rect">
            <a:avLst/>
          </a:prstGeom>
        </p:spPr>
        <p:txBody>
          <a:bodyPr/>
          <a:lstStyle>
            <a:lvl1pPr>
              <a:defRPr>
                <a:solidFill>
                  <a:schemeClr val="tx1"/>
                </a:solidFill>
              </a:defRPr>
            </a:lvl1pPr>
          </a:lstStyle>
          <a:p>
            <a:r>
              <a:rPr lang="en-GB" smtClean="0"/>
              <a:t>SharePoint User Group</a:t>
            </a:r>
            <a:endParaRPr lang="en-GB" dirty="0"/>
          </a:p>
        </p:txBody>
      </p:sp>
      <p:sp>
        <p:nvSpPr>
          <p:cNvPr id="11" name="Slide Number Placeholder 5"/>
          <p:cNvSpPr>
            <a:spLocks noGrp="1"/>
          </p:cNvSpPr>
          <p:nvPr>
            <p:ph type="sldNum" sz="quarter" idx="12"/>
          </p:nvPr>
        </p:nvSpPr>
        <p:spPr>
          <a:xfrm>
            <a:off x="5220072" y="6356350"/>
            <a:ext cx="2133600" cy="365125"/>
          </a:xfrm>
          <a:prstGeom prst="rect">
            <a:avLst/>
          </a:prstGeom>
        </p:spPr>
        <p:txBody>
          <a:bodyPr/>
          <a:lstStyle>
            <a:lvl1pPr>
              <a:defRPr>
                <a:solidFill>
                  <a:schemeClr val="tx1"/>
                </a:solidFill>
              </a:defRPr>
            </a:lvl1pPr>
          </a:lstStyle>
          <a:p>
            <a:fld id="{4B942A4A-A7AA-4BBF-B0BE-5FC264D5677A}" type="slidenum">
              <a:rPr lang="en-GB" smtClean="0"/>
              <a:pPr/>
              <a:t>‹#›</a:t>
            </a:fld>
            <a:endParaRPr lang="en-GB" dirty="0"/>
          </a:p>
        </p:txBody>
      </p:sp>
    </p:spTree>
    <p:extLst>
      <p:ext uri="{BB962C8B-B14F-4D97-AF65-F5344CB8AC3E}">
        <p14:creationId xmlns:p14="http://schemas.microsoft.com/office/powerpoint/2010/main" val="10527711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Date Placeholder 3"/>
          <p:cNvSpPr>
            <a:spLocks noGrp="1"/>
          </p:cNvSpPr>
          <p:nvPr>
            <p:ph type="dt" sz="half" idx="2"/>
          </p:nvPr>
        </p:nvSpPr>
        <p:spPr>
          <a:xfrm>
            <a:off x="1115616" y="6356350"/>
            <a:ext cx="1475184" cy="365125"/>
          </a:xfrm>
          <a:prstGeom prst="rect">
            <a:avLst/>
          </a:prstGeom>
        </p:spPr>
        <p:txBody>
          <a:bodyPr/>
          <a:lstStyle>
            <a:lvl1pPr>
              <a:defRPr>
                <a:solidFill>
                  <a:schemeClr val="bg1"/>
                </a:solidFill>
              </a:defRPr>
            </a:lvl1pPr>
          </a:lstStyle>
          <a:p>
            <a:fld id="{57488B9D-DC35-42E3-90DB-2E78C36C69D4}" type="datetime1">
              <a:rPr lang="en-GB" smtClean="0"/>
              <a:t>22/06/2016</a:t>
            </a:fld>
            <a:endParaRPr lang="en-GB" dirty="0"/>
          </a:p>
        </p:txBody>
      </p:sp>
      <p:sp>
        <p:nvSpPr>
          <p:cNvPr id="18" name="Footer Placeholder 4"/>
          <p:cNvSpPr>
            <a:spLocks noGrp="1"/>
          </p:cNvSpPr>
          <p:nvPr>
            <p:ph type="ftr" sz="quarter" idx="3"/>
          </p:nvPr>
        </p:nvSpPr>
        <p:spPr>
          <a:xfrm>
            <a:off x="2555776" y="6356350"/>
            <a:ext cx="2895600" cy="365125"/>
          </a:xfrm>
          <a:prstGeom prst="rect">
            <a:avLst/>
          </a:prstGeom>
        </p:spPr>
        <p:txBody>
          <a:bodyPr/>
          <a:lstStyle>
            <a:lvl1pPr>
              <a:defRPr>
                <a:solidFill>
                  <a:srgbClr val="EEEEEE"/>
                </a:solidFill>
              </a:defRPr>
            </a:lvl1pPr>
          </a:lstStyle>
          <a:p>
            <a:r>
              <a:rPr lang="en-GB" smtClean="0"/>
              <a:t>SharePoint User Group</a:t>
            </a:r>
            <a:endParaRPr lang="en-GB" dirty="0"/>
          </a:p>
        </p:txBody>
      </p:sp>
      <p:sp>
        <p:nvSpPr>
          <p:cNvPr id="19" name="Slide Number Placeholder 5"/>
          <p:cNvSpPr>
            <a:spLocks noGrp="1"/>
          </p:cNvSpPr>
          <p:nvPr>
            <p:ph type="sldNum" sz="quarter" idx="4"/>
          </p:nvPr>
        </p:nvSpPr>
        <p:spPr>
          <a:xfrm>
            <a:off x="457200" y="6356350"/>
            <a:ext cx="586408" cy="365125"/>
          </a:xfrm>
          <a:prstGeom prst="rect">
            <a:avLst/>
          </a:prstGeom>
        </p:spPr>
        <p:txBody>
          <a:bodyPr/>
          <a:lstStyle>
            <a:lvl1pPr algn="l">
              <a:defRPr>
                <a:solidFill>
                  <a:schemeClr val="bg1"/>
                </a:solidFill>
              </a:defRPr>
            </a:lvl1pPr>
          </a:lstStyle>
          <a:p>
            <a:fld id="{4B942A4A-A7AA-4BBF-B0BE-5FC264D5677A}" type="slidenum">
              <a:rPr lang="en-GB" smtClean="0"/>
              <a:pPr/>
              <a:t>‹#›</a:t>
            </a:fld>
            <a:endParaRPr lang="en-GB" dirty="0"/>
          </a:p>
        </p:txBody>
      </p:sp>
      <p:pic>
        <p:nvPicPr>
          <p:cNvPr id="20" name="Picture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460432" y="6237312"/>
            <a:ext cx="572977" cy="505926"/>
          </a:xfrm>
          <a:prstGeom prst="rect">
            <a:avLst/>
          </a:prstGeom>
        </p:spPr>
      </p:pic>
      <p:pic>
        <p:nvPicPr>
          <p:cNvPr id="21" name="Picture 20"/>
          <p:cNvPicPr>
            <a:picLocks noChangeAspect="1"/>
          </p:cNvPicPr>
          <p:nvPr userDrawn="1"/>
        </p:nvPicPr>
        <p:blipFill>
          <a:blip r:embed="rId1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418436" y="6237312"/>
            <a:ext cx="897980" cy="505926"/>
          </a:xfrm>
          <a:prstGeom prst="rect">
            <a:avLst/>
          </a:prstGeom>
        </p:spPr>
      </p:pic>
    </p:spTree>
    <p:extLst>
      <p:ext uri="{BB962C8B-B14F-4D97-AF65-F5344CB8AC3E}">
        <p14:creationId xmlns:p14="http://schemas.microsoft.com/office/powerpoint/2010/main" val="2429126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2">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60000"/>
              <a:lumOff val="4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BE" dirty="0" smtClean="0"/>
              <a:t>SHAREPOINT USER GROUP</a:t>
            </a:r>
            <a:endParaRPr lang="en-GB" dirty="0"/>
          </a:p>
        </p:txBody>
      </p:sp>
      <p:sp>
        <p:nvSpPr>
          <p:cNvPr id="5" name="Subtitle 4"/>
          <p:cNvSpPr>
            <a:spLocks noGrp="1"/>
          </p:cNvSpPr>
          <p:nvPr>
            <p:ph type="subTitle" idx="1"/>
          </p:nvPr>
        </p:nvSpPr>
        <p:spPr/>
        <p:txBody>
          <a:bodyPr>
            <a:normAutofit/>
          </a:bodyPr>
          <a:lstStyle/>
          <a:p>
            <a:r>
              <a:rPr lang="en-GB" sz="7200" dirty="0" err="1" smtClean="0"/>
              <a:t>SPaaS</a:t>
            </a:r>
            <a:r>
              <a:rPr lang="en-GB" sz="7200" dirty="0" smtClean="0"/>
              <a:t> – G-Cloud</a:t>
            </a:r>
            <a:endParaRPr lang="en-GB" sz="7200" dirty="0"/>
          </a:p>
        </p:txBody>
      </p:sp>
    </p:spTree>
    <p:extLst>
      <p:ext uri="{BB962C8B-B14F-4D97-AF65-F5344CB8AC3E}">
        <p14:creationId xmlns:p14="http://schemas.microsoft.com/office/powerpoint/2010/main" val="1272775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SPaaS</a:t>
            </a:r>
            <a:r>
              <a:rPr lang="fr-BE" dirty="0" smtClean="0"/>
              <a:t> / Objectifs</a:t>
            </a:r>
            <a:endParaRPr lang="fr-BE" dirty="0"/>
          </a:p>
        </p:txBody>
      </p:sp>
      <p:sp>
        <p:nvSpPr>
          <p:cNvPr id="3" name="Content Placeholder 2"/>
          <p:cNvSpPr>
            <a:spLocks noGrp="1"/>
          </p:cNvSpPr>
          <p:nvPr>
            <p:ph idx="1"/>
          </p:nvPr>
        </p:nvSpPr>
        <p:spPr/>
        <p:txBody>
          <a:bodyPr>
            <a:normAutofit fontScale="55000" lnSpcReduction="20000"/>
          </a:bodyPr>
          <a:lstStyle/>
          <a:p>
            <a:pPr lvl="0"/>
            <a:r>
              <a:rPr lang="fr-BE" b="1" dirty="0" smtClean="0"/>
              <a:t>Une </a:t>
            </a:r>
            <a:r>
              <a:rPr lang="fr-BE" b="1" dirty="0"/>
              <a:t>infrastructure commune, gérées par le </a:t>
            </a:r>
            <a:r>
              <a:rPr lang="fr-BE" b="1" dirty="0" smtClean="0"/>
              <a:t>G-Cloud</a:t>
            </a:r>
            <a:endParaRPr lang="fr-BE" sz="3600" dirty="0"/>
          </a:p>
          <a:p>
            <a:pPr lvl="0"/>
            <a:r>
              <a:rPr lang="fr-BE" dirty="0" smtClean="0"/>
              <a:t>Gérée </a:t>
            </a:r>
            <a:r>
              <a:rPr lang="fr-BE" dirty="0"/>
              <a:t>par une </a:t>
            </a:r>
            <a:r>
              <a:rPr lang="fr-BE" b="1" dirty="0"/>
              <a:t>équipe opérationnelle</a:t>
            </a:r>
            <a:r>
              <a:rPr lang="fr-BE" dirty="0"/>
              <a:t>, constituée des ressources disponibles chez les partenaires, travaillant part-time au sein du G-Cloud, part-time au sein de leurs institutions respectives ; ce type d'organisation devant permettre :</a:t>
            </a:r>
            <a:endParaRPr lang="fr-BE" sz="3600" dirty="0"/>
          </a:p>
          <a:p>
            <a:pPr lvl="1"/>
            <a:r>
              <a:rPr lang="fr-BE" dirty="0"/>
              <a:t>de mettre en commun, au sein d'une et une seule équipe, les expériences et compétences acquises par tous les partenaires ;</a:t>
            </a:r>
            <a:endParaRPr lang="fr-BE" sz="3200" dirty="0"/>
          </a:p>
          <a:p>
            <a:pPr lvl="1"/>
            <a:r>
              <a:rPr lang="fr-BE" dirty="0"/>
              <a:t>d'aligner tous les partenaires sur un type d'organisation et de gouvernance ;</a:t>
            </a:r>
            <a:endParaRPr lang="fr-BE" sz="3200" dirty="0"/>
          </a:p>
          <a:p>
            <a:pPr lvl="1"/>
            <a:r>
              <a:rPr lang="fr-BE" dirty="0"/>
              <a:t>de partager et d'aligner les compétences de toutes ces ressources de manière à ce qu'ils puissent en faire bénéficier leurs institutions respectives.</a:t>
            </a:r>
            <a:endParaRPr lang="fr-BE" sz="3200" dirty="0"/>
          </a:p>
          <a:p>
            <a:pPr lvl="0"/>
            <a:r>
              <a:rPr lang="fr-BE" dirty="0"/>
              <a:t>Mettre en place </a:t>
            </a:r>
            <a:r>
              <a:rPr lang="fr-BE" b="1" dirty="0"/>
              <a:t>un </a:t>
            </a:r>
            <a:r>
              <a:rPr lang="fr-BE" b="1" dirty="0" err="1"/>
              <a:t>roadmap</a:t>
            </a:r>
            <a:r>
              <a:rPr lang="fr-BE" b="1" dirty="0"/>
              <a:t> standardisé</a:t>
            </a:r>
            <a:r>
              <a:rPr lang="fr-BE" dirty="0"/>
              <a:t>. </a:t>
            </a:r>
            <a:endParaRPr lang="fr-BE" dirty="0" smtClean="0"/>
          </a:p>
          <a:p>
            <a:pPr lvl="1"/>
            <a:r>
              <a:rPr lang="fr-BE" dirty="0" smtClean="0"/>
              <a:t>Celui-ci </a:t>
            </a:r>
            <a:r>
              <a:rPr lang="fr-BE" dirty="0"/>
              <a:t>devant permettre aux partenaires qui seraient intéressés par le projet de mettre en place, en interne, l'organisation nécessaire pour y arriver, et ce, avec le moins d'efforts possible. Ce </a:t>
            </a:r>
            <a:r>
              <a:rPr lang="fr-BE" dirty="0" err="1"/>
              <a:t>roadmap</a:t>
            </a:r>
            <a:r>
              <a:rPr lang="fr-BE" dirty="0"/>
              <a:t> prévoyant également la livraison de services de consultance pour l'implémenter au sein de l'institution, ces services de consultance pouvant aller jusqu'à l'organisation de formation, elles aussi mutualisées.</a:t>
            </a:r>
          </a:p>
          <a:p>
            <a:endParaRPr lang="fr-BE" dirty="0"/>
          </a:p>
        </p:txBody>
      </p:sp>
    </p:spTree>
    <p:extLst>
      <p:ext uri="{BB962C8B-B14F-4D97-AF65-F5344CB8AC3E}">
        <p14:creationId xmlns:p14="http://schemas.microsoft.com/office/powerpoint/2010/main" val="63790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SPaaS</a:t>
            </a:r>
            <a:r>
              <a:rPr lang="fr-BE" dirty="0" smtClean="0"/>
              <a:t> / Scope</a:t>
            </a:r>
            <a:endParaRPr lang="fr-BE" dirty="0"/>
          </a:p>
        </p:txBody>
      </p:sp>
      <p:sp>
        <p:nvSpPr>
          <p:cNvPr id="3" name="Content Placeholder 2"/>
          <p:cNvSpPr>
            <a:spLocks noGrp="1"/>
          </p:cNvSpPr>
          <p:nvPr>
            <p:ph idx="1"/>
          </p:nvPr>
        </p:nvSpPr>
        <p:spPr/>
        <p:txBody>
          <a:bodyPr>
            <a:normAutofit fontScale="62500" lnSpcReduction="20000"/>
          </a:bodyPr>
          <a:lstStyle/>
          <a:p>
            <a:pPr lvl="0"/>
            <a:r>
              <a:rPr lang="fr-FR" dirty="0" smtClean="0"/>
              <a:t>la mise en place des infrastructures :</a:t>
            </a:r>
            <a:endParaRPr lang="fr-FR" sz="3600" dirty="0" smtClean="0"/>
          </a:p>
          <a:p>
            <a:pPr lvl="1"/>
            <a:r>
              <a:rPr lang="fr-FR" dirty="0" smtClean="0"/>
              <a:t>une première infrastructure concernerait </a:t>
            </a:r>
            <a:r>
              <a:rPr lang="fr-FR" b="1" dirty="0" smtClean="0"/>
              <a:t>les services de collaboration et ceux de publication</a:t>
            </a:r>
            <a:r>
              <a:rPr lang="fr-FR" dirty="0" smtClean="0"/>
              <a:t> ;</a:t>
            </a:r>
            <a:endParaRPr lang="fr-FR" sz="3200" dirty="0" smtClean="0"/>
          </a:p>
          <a:p>
            <a:pPr lvl="2"/>
            <a:r>
              <a:rPr lang="fr-FR" dirty="0" smtClean="0"/>
              <a:t>cette infrastructure, doit offrir toutes garanties en termes de sécurité, de continuité, de disponibilité et de </a:t>
            </a:r>
            <a:r>
              <a:rPr lang="fr-FR" dirty="0" err="1" smtClean="0"/>
              <a:t>scalabilité</a:t>
            </a:r>
            <a:r>
              <a:rPr lang="fr-FR" dirty="0" smtClean="0"/>
              <a:t> ;</a:t>
            </a:r>
            <a:endParaRPr lang="fr-FR" sz="2800" dirty="0" smtClean="0"/>
          </a:p>
          <a:p>
            <a:pPr lvl="2"/>
            <a:r>
              <a:rPr lang="fr-FR" dirty="0" smtClean="0"/>
              <a:t>sera proposée, en tant que services, de manière </a:t>
            </a:r>
            <a:r>
              <a:rPr lang="fr-FR" dirty="0" err="1" smtClean="0"/>
              <a:t>phasée</a:t>
            </a:r>
            <a:r>
              <a:rPr lang="fr-FR" dirty="0" smtClean="0"/>
              <a:t> (le temps que les partenaires puissent mettre en place l'organisation nécessaire chez eux pour pouvoir l'utiliser), l'ordre des phases étant ;</a:t>
            </a:r>
            <a:endParaRPr lang="fr-FR" sz="2800" dirty="0" smtClean="0"/>
          </a:p>
          <a:p>
            <a:pPr lvl="3"/>
            <a:r>
              <a:rPr lang="fr-FR" dirty="0" smtClean="0"/>
              <a:t>la collaboration simple, sans document couvert par la législation sur la protection de la vie privée ;</a:t>
            </a:r>
            <a:endParaRPr lang="fr-FR" sz="2400" dirty="0" smtClean="0"/>
          </a:p>
          <a:p>
            <a:pPr lvl="3"/>
            <a:r>
              <a:rPr lang="fr-FR" dirty="0" smtClean="0"/>
              <a:t>la collaboration simple, avec documents couverts par législation sur la protection de la vie privée ;</a:t>
            </a:r>
            <a:endParaRPr lang="fr-FR" sz="2400" dirty="0" smtClean="0"/>
          </a:p>
          <a:p>
            <a:pPr lvl="3"/>
            <a:r>
              <a:rPr lang="fr-FR" dirty="0" smtClean="0"/>
              <a:t>la collaboration avancée, comprenant les Services avancés de SharePoint, y compris les </a:t>
            </a:r>
            <a:r>
              <a:rPr lang="fr-FR" dirty="0" err="1" smtClean="0"/>
              <a:t>workflows</a:t>
            </a:r>
            <a:r>
              <a:rPr lang="fr-FR" dirty="0" smtClean="0"/>
              <a:t> complexes ;</a:t>
            </a:r>
            <a:endParaRPr lang="fr-FR" sz="2400" dirty="0" smtClean="0"/>
          </a:p>
          <a:p>
            <a:pPr lvl="3"/>
            <a:r>
              <a:rPr lang="fr-FR" dirty="0" smtClean="0"/>
              <a:t>l'extension de ces sites de collaboration vers une infrastructure complète SharePoint, y compris </a:t>
            </a:r>
            <a:r>
              <a:rPr lang="fr-FR" dirty="0" err="1" smtClean="0"/>
              <a:t>MySite</a:t>
            </a:r>
            <a:r>
              <a:rPr lang="fr-FR" dirty="0" smtClean="0"/>
              <a:t>, Intranet, Extranet, Internet et ECM.</a:t>
            </a:r>
            <a:endParaRPr lang="fr-FR" sz="2400" dirty="0" smtClean="0"/>
          </a:p>
          <a:p>
            <a:pPr lvl="2"/>
            <a:r>
              <a:rPr lang="fr-FR" dirty="0" smtClean="0"/>
              <a:t>ces infrastructures seront accessibles à la fois pour les membres d'une même institution/SPF, inter institution/SPF est également accessible pour des collaborateurs externes non connus des services via l’</a:t>
            </a:r>
            <a:r>
              <a:rPr lang="fr-FR" dirty="0" err="1" smtClean="0"/>
              <a:t>E-Id</a:t>
            </a:r>
            <a:r>
              <a:rPr lang="fr-FR" dirty="0" smtClean="0"/>
              <a:t>. Une solution doit être trouvée pour les utilisateurs </a:t>
            </a:r>
            <a:r>
              <a:rPr lang="fr-FR" dirty="0"/>
              <a:t>h</a:t>
            </a:r>
            <a:r>
              <a:rPr lang="fr-FR" dirty="0" smtClean="0"/>
              <a:t>ors-Belgique.</a:t>
            </a:r>
            <a:endParaRPr lang="fr-FR" sz="2800" dirty="0" smtClean="0"/>
          </a:p>
          <a:p>
            <a:endParaRPr lang="fr-FR" dirty="0"/>
          </a:p>
        </p:txBody>
      </p:sp>
    </p:spTree>
    <p:extLst>
      <p:ext uri="{BB962C8B-B14F-4D97-AF65-F5344CB8AC3E}">
        <p14:creationId xmlns:p14="http://schemas.microsoft.com/office/powerpoint/2010/main" val="3391271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SPaaS</a:t>
            </a:r>
            <a:r>
              <a:rPr lang="fr-BE" dirty="0" smtClean="0"/>
              <a:t> / Scope</a:t>
            </a:r>
            <a:endParaRPr lang="fr-BE" dirty="0"/>
          </a:p>
        </p:txBody>
      </p:sp>
      <p:sp>
        <p:nvSpPr>
          <p:cNvPr id="3" name="Content Placeholder 2"/>
          <p:cNvSpPr>
            <a:spLocks noGrp="1"/>
          </p:cNvSpPr>
          <p:nvPr>
            <p:ph idx="1"/>
          </p:nvPr>
        </p:nvSpPr>
        <p:spPr/>
        <p:txBody>
          <a:bodyPr>
            <a:normAutofit fontScale="92500" lnSpcReduction="20000"/>
          </a:bodyPr>
          <a:lstStyle/>
          <a:p>
            <a:pPr lvl="1"/>
            <a:r>
              <a:rPr lang="fr-BE" dirty="0"/>
              <a:t>Dans une seconde étape, selon la demande, une deuxième infrastructure (ou plus vraisemblablement, plusieurs infrastructures en parallèle) concernerait  les projets nécessitant un développement </a:t>
            </a:r>
            <a:r>
              <a:rPr lang="fr-BE" dirty="0" smtClean="0"/>
              <a:t>spécifique, la mise en place de ces infrastructure ferait partie du projet.</a:t>
            </a:r>
            <a:endParaRPr lang="fr-BE" sz="3200" dirty="0"/>
          </a:p>
          <a:p>
            <a:pPr lvl="1"/>
            <a:r>
              <a:rPr lang="fr-BE" dirty="0" smtClean="0"/>
              <a:t>Ces </a:t>
            </a:r>
            <a:r>
              <a:rPr lang="fr-BE" dirty="0"/>
              <a:t>deux catégories d'infrastructure doivent également comprendre l'intégration de services techniques supplémentaires, non inclus par défaut dans SharePoint (service de traduction des sites non natifs, intégration E-ID et </a:t>
            </a:r>
            <a:r>
              <a:rPr lang="fr-BE" dirty="0" err="1"/>
              <a:t>Shad</a:t>
            </a:r>
            <a:r>
              <a:rPr lang="fr-BE" dirty="0"/>
              <a:t>, intégration avec One drive etc.)</a:t>
            </a:r>
            <a:endParaRPr lang="fr-BE" sz="3200" dirty="0"/>
          </a:p>
          <a:p>
            <a:endParaRPr lang="fr-BE" dirty="0"/>
          </a:p>
        </p:txBody>
      </p:sp>
    </p:spTree>
    <p:extLst>
      <p:ext uri="{BB962C8B-B14F-4D97-AF65-F5344CB8AC3E}">
        <p14:creationId xmlns:p14="http://schemas.microsoft.com/office/powerpoint/2010/main" val="3847270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SPaaS</a:t>
            </a:r>
            <a:r>
              <a:rPr lang="fr-BE" dirty="0" smtClean="0"/>
              <a:t> / Scope</a:t>
            </a:r>
            <a:endParaRPr lang="fr-BE" dirty="0"/>
          </a:p>
        </p:txBody>
      </p:sp>
      <p:sp>
        <p:nvSpPr>
          <p:cNvPr id="3" name="Content Placeholder 2"/>
          <p:cNvSpPr>
            <a:spLocks noGrp="1"/>
          </p:cNvSpPr>
          <p:nvPr>
            <p:ph idx="1"/>
          </p:nvPr>
        </p:nvSpPr>
        <p:spPr/>
        <p:txBody>
          <a:bodyPr>
            <a:normAutofit fontScale="70000" lnSpcReduction="20000"/>
          </a:bodyPr>
          <a:lstStyle/>
          <a:p>
            <a:pPr lvl="0"/>
            <a:r>
              <a:rPr lang="fr-BE" dirty="0"/>
              <a:t>le </a:t>
            </a:r>
            <a:r>
              <a:rPr lang="fr-BE" dirty="0" err="1"/>
              <a:t>roadmap</a:t>
            </a:r>
            <a:r>
              <a:rPr lang="fr-BE" dirty="0"/>
              <a:t> chez le client ; celui-ci comprenant une organisation type sous forme « d'accélérateurs ». Il s'agit ici d'une série de documents, pré-remplis, décrivant l'organisation nécessaire pour pouvoir gérer correctement la gouvernance de l'utilisation de SharePoint. Ces documents reprennent ; la description des différents rôles nécessaires chez le client ainsi que leurs responsabilités et engagements, la description technique des sites demandés ainsi que leurs limites, la politique de sécurité devant être appliqué et les conditions de monitoring. Ces documents sont rédigés de manière à garder un équilibre entre les besoins de base en gouvernance et une certaine créativité de la part du client.</a:t>
            </a:r>
          </a:p>
          <a:p>
            <a:endParaRPr lang="fr-BE" dirty="0"/>
          </a:p>
        </p:txBody>
      </p:sp>
    </p:spTree>
    <p:extLst>
      <p:ext uri="{BB962C8B-B14F-4D97-AF65-F5344CB8AC3E}">
        <p14:creationId xmlns:p14="http://schemas.microsoft.com/office/powerpoint/2010/main" val="832380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SPaaS</a:t>
            </a:r>
            <a:r>
              <a:rPr lang="fr-BE" dirty="0" smtClean="0"/>
              <a:t> / Scope</a:t>
            </a:r>
            <a:endParaRPr lang="fr-BE" dirty="0"/>
          </a:p>
        </p:txBody>
      </p:sp>
      <p:sp>
        <p:nvSpPr>
          <p:cNvPr id="3" name="Content Placeholder 2"/>
          <p:cNvSpPr>
            <a:spLocks noGrp="1"/>
          </p:cNvSpPr>
          <p:nvPr>
            <p:ph idx="1"/>
          </p:nvPr>
        </p:nvSpPr>
        <p:spPr/>
        <p:txBody>
          <a:bodyPr>
            <a:normAutofit fontScale="77500" lnSpcReduction="20000"/>
          </a:bodyPr>
          <a:lstStyle/>
          <a:p>
            <a:pPr lvl="0"/>
            <a:r>
              <a:rPr lang="fr-BE" dirty="0"/>
              <a:t>la mise en place de l'équipe opérationnelle en charge de la gestion quotidienne des plates-formes (que ce soit de collaboration, de publication ou de développement), de l'implémentation de nouvelles demandes et du monitoring en termes de sécurité, d'utilisation (que ce soit en termes de </a:t>
            </a:r>
            <a:r>
              <a:rPr lang="fr-BE" dirty="0" err="1"/>
              <a:t>capacity</a:t>
            </a:r>
            <a:r>
              <a:rPr lang="fr-BE" dirty="0"/>
              <a:t> ou à des fins de facturation interne) et du support. Cette équipe s'occuperait également du support pour les CAL.</a:t>
            </a:r>
          </a:p>
          <a:p>
            <a:pPr lvl="0"/>
            <a:r>
              <a:rPr lang="fr-BE" dirty="0"/>
              <a:t>la mise en place de l'équipe/des consultants qui pourront aider les clients à implémenter le </a:t>
            </a:r>
            <a:r>
              <a:rPr lang="fr-BE" dirty="0" err="1"/>
              <a:t>roadmap</a:t>
            </a:r>
            <a:r>
              <a:rPr lang="fr-BE" dirty="0"/>
              <a:t> en interne ; que ce soit en termes d'organisation ou d'intégration.</a:t>
            </a:r>
          </a:p>
          <a:p>
            <a:endParaRPr lang="fr-BE" dirty="0"/>
          </a:p>
        </p:txBody>
      </p:sp>
    </p:spTree>
    <p:extLst>
      <p:ext uri="{BB962C8B-B14F-4D97-AF65-F5344CB8AC3E}">
        <p14:creationId xmlns:p14="http://schemas.microsoft.com/office/powerpoint/2010/main" val="107134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err="1" smtClean="0"/>
              <a:t>SPaaS</a:t>
            </a:r>
            <a:r>
              <a:rPr lang="fr-BE" dirty="0" smtClean="0"/>
              <a:t> / Ressources</a:t>
            </a:r>
            <a:endParaRPr lang="fr-BE" dirty="0"/>
          </a:p>
        </p:txBody>
      </p:sp>
      <p:sp>
        <p:nvSpPr>
          <p:cNvPr id="3" name="Content Placeholder 2"/>
          <p:cNvSpPr>
            <a:spLocks noGrp="1"/>
          </p:cNvSpPr>
          <p:nvPr>
            <p:ph idx="1"/>
          </p:nvPr>
        </p:nvSpPr>
        <p:spPr/>
        <p:txBody>
          <a:bodyPr>
            <a:normAutofit lnSpcReduction="10000"/>
          </a:bodyPr>
          <a:lstStyle/>
          <a:p>
            <a:r>
              <a:rPr lang="fr-BE" dirty="0" smtClean="0"/>
              <a:t>Ressources actuelles suffisantes pour lancer le projet</a:t>
            </a:r>
          </a:p>
          <a:p>
            <a:r>
              <a:rPr lang="fr-BE" dirty="0" smtClean="0"/>
              <a:t>Besoin de constituer les équipes de production dans le G-Cloud</a:t>
            </a:r>
          </a:p>
          <a:p>
            <a:pPr lvl="1"/>
            <a:r>
              <a:rPr lang="fr-BE" dirty="0" smtClean="0"/>
              <a:t>Analystes</a:t>
            </a:r>
          </a:p>
          <a:p>
            <a:pPr lvl="1"/>
            <a:r>
              <a:rPr lang="fr-BE" dirty="0" smtClean="0"/>
              <a:t>Formateurs</a:t>
            </a:r>
          </a:p>
          <a:p>
            <a:pPr lvl="1"/>
            <a:r>
              <a:rPr lang="fr-BE" dirty="0" err="1" smtClean="0"/>
              <a:t>Implémentateurs</a:t>
            </a:r>
            <a:endParaRPr lang="fr-BE" dirty="0" smtClean="0"/>
          </a:p>
          <a:p>
            <a:pPr lvl="1"/>
            <a:r>
              <a:rPr lang="fr-BE" dirty="0" smtClean="0"/>
              <a:t>Testeurs</a:t>
            </a:r>
          </a:p>
          <a:p>
            <a:pPr lvl="1"/>
            <a:r>
              <a:rPr lang="fr-BE" dirty="0" err="1" smtClean="0"/>
              <a:t>Admin</a:t>
            </a:r>
            <a:r>
              <a:rPr lang="fr-BE" dirty="0" smtClean="0"/>
              <a:t> Système / déploiement</a:t>
            </a:r>
          </a:p>
          <a:p>
            <a:pPr lvl="1"/>
            <a:endParaRPr lang="fr-BE" dirty="0"/>
          </a:p>
        </p:txBody>
      </p:sp>
    </p:spTree>
    <p:extLst>
      <p:ext uri="{BB962C8B-B14F-4D97-AF65-F5344CB8AC3E}">
        <p14:creationId xmlns:p14="http://schemas.microsoft.com/office/powerpoint/2010/main" val="89674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SPaaS</a:t>
            </a:r>
            <a:r>
              <a:rPr lang="fr-BE" dirty="0" smtClean="0"/>
              <a:t> / Prospects (as far as…)</a:t>
            </a:r>
            <a:endParaRPr lang="fr-BE" dirty="0"/>
          </a:p>
        </p:txBody>
      </p:sp>
      <p:sp>
        <p:nvSpPr>
          <p:cNvPr id="3" name="Content Placeholder 2"/>
          <p:cNvSpPr>
            <a:spLocks noGrp="1"/>
          </p:cNvSpPr>
          <p:nvPr>
            <p:ph idx="1"/>
          </p:nvPr>
        </p:nvSpPr>
        <p:spPr/>
        <p:txBody>
          <a:bodyPr>
            <a:normAutofit fontScale="92500" lnSpcReduction="10000"/>
          </a:bodyPr>
          <a:lstStyle/>
          <a:p>
            <a:pPr lvl="0"/>
            <a:r>
              <a:rPr lang="fr-BE" dirty="0" smtClean="0"/>
              <a:t>Successeur de </a:t>
            </a:r>
            <a:r>
              <a:rPr lang="fr-BE" dirty="0" err="1" smtClean="0"/>
              <a:t>BeConnected</a:t>
            </a:r>
            <a:r>
              <a:rPr lang="fr-BE" dirty="0" smtClean="0"/>
              <a:t> : 3.600 sites / 3.000 </a:t>
            </a:r>
            <a:r>
              <a:rPr lang="fr-BE" dirty="0" err="1" smtClean="0"/>
              <a:t>users</a:t>
            </a:r>
            <a:r>
              <a:rPr lang="fr-BE" dirty="0" smtClean="0"/>
              <a:t> / 1.250 k Documents.</a:t>
            </a:r>
          </a:p>
          <a:p>
            <a:pPr lvl="0"/>
            <a:r>
              <a:rPr lang="fr-BE" dirty="0" smtClean="0"/>
              <a:t>Collaboration simple : 6 institutions /SPF</a:t>
            </a:r>
          </a:p>
          <a:p>
            <a:r>
              <a:rPr lang="fr-BE" dirty="0" smtClean="0"/>
              <a:t>Intranets : 3 institutions </a:t>
            </a:r>
            <a:r>
              <a:rPr lang="fr-BE" dirty="0"/>
              <a:t>/SPF</a:t>
            </a:r>
          </a:p>
          <a:p>
            <a:r>
              <a:rPr lang="fr-BE" dirty="0" smtClean="0"/>
              <a:t>Publication : 2 </a:t>
            </a:r>
            <a:r>
              <a:rPr lang="fr-BE" dirty="0"/>
              <a:t>institutions /SPF</a:t>
            </a:r>
          </a:p>
          <a:p>
            <a:pPr lvl="0"/>
            <a:r>
              <a:rPr lang="fr-BE" dirty="0" smtClean="0"/>
              <a:t>… mais pas encore de démarchage fort (une dizaine de partenaires sur les 35 possibles)…</a:t>
            </a:r>
          </a:p>
          <a:p>
            <a:pPr lvl="0"/>
            <a:r>
              <a:rPr lang="fr-BE" dirty="0" smtClean="0"/>
              <a:t>Audit en cours (fin juin 2016)</a:t>
            </a:r>
            <a:endParaRPr lang="fr-BE" dirty="0"/>
          </a:p>
        </p:txBody>
      </p:sp>
    </p:spTree>
    <p:extLst>
      <p:ext uri="{BB962C8B-B14F-4D97-AF65-F5344CB8AC3E}">
        <p14:creationId xmlns:p14="http://schemas.microsoft.com/office/powerpoint/2010/main" val="1781668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SPaaS</a:t>
            </a:r>
            <a:r>
              <a:rPr lang="fr-BE" dirty="0" smtClean="0"/>
              <a:t> dans le G-Cloud</a:t>
            </a:r>
            <a:endParaRPr lang="fr-BE" dirty="0"/>
          </a:p>
        </p:txBody>
      </p:sp>
      <p:sp>
        <p:nvSpPr>
          <p:cNvPr id="3" name="Content Placeholder 2"/>
          <p:cNvSpPr>
            <a:spLocks noGrp="1"/>
          </p:cNvSpPr>
          <p:nvPr>
            <p:ph idx="1"/>
          </p:nvPr>
        </p:nvSpPr>
        <p:spPr>
          <a:xfrm>
            <a:off x="1403648" y="2996952"/>
            <a:ext cx="7286625" cy="1152128"/>
          </a:xfrm>
        </p:spPr>
        <p:txBody>
          <a:bodyPr>
            <a:normAutofit lnSpcReduction="10000"/>
          </a:bodyPr>
          <a:lstStyle/>
          <a:p>
            <a:pPr lvl="0" algn="ctr"/>
            <a:r>
              <a:rPr lang="fr-BE" sz="7200" dirty="0" smtClean="0"/>
              <a:t>QUESTIONS ?</a:t>
            </a:r>
            <a:endParaRPr lang="fr-BE" sz="7200" dirty="0"/>
          </a:p>
        </p:txBody>
      </p:sp>
    </p:spTree>
    <p:extLst>
      <p:ext uri="{BB962C8B-B14F-4D97-AF65-F5344CB8AC3E}">
        <p14:creationId xmlns:p14="http://schemas.microsoft.com/office/powerpoint/2010/main" val="3984841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Plus de questions ?</a:t>
            </a:r>
            <a:endParaRPr lang="fr-BE" dirty="0"/>
          </a:p>
        </p:txBody>
      </p:sp>
      <p:sp>
        <p:nvSpPr>
          <p:cNvPr id="3" name="Content Placeholder 2"/>
          <p:cNvSpPr>
            <a:spLocks noGrp="1"/>
          </p:cNvSpPr>
          <p:nvPr>
            <p:ph idx="1"/>
          </p:nvPr>
        </p:nvSpPr>
        <p:spPr>
          <a:xfrm>
            <a:off x="1475656" y="2996952"/>
            <a:ext cx="7286625" cy="1573635"/>
          </a:xfrm>
        </p:spPr>
        <p:txBody>
          <a:bodyPr/>
          <a:lstStyle/>
          <a:p>
            <a:r>
              <a:rPr lang="fr-BE" dirty="0" smtClean="0"/>
              <a:t>Dominique.Michaux@inami.fgov.be</a:t>
            </a:r>
            <a:endParaRPr lang="fr-BE" dirty="0"/>
          </a:p>
        </p:txBody>
      </p:sp>
    </p:spTree>
    <p:extLst>
      <p:ext uri="{BB962C8B-B14F-4D97-AF65-F5344CB8AC3E}">
        <p14:creationId xmlns:p14="http://schemas.microsoft.com/office/powerpoint/2010/main" val="2100885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BE" dirty="0" smtClean="0"/>
              <a:t>Introduction</a:t>
            </a:r>
            <a:endParaRPr lang="en-GB" dirty="0"/>
          </a:p>
        </p:txBody>
      </p:sp>
      <p:sp>
        <p:nvSpPr>
          <p:cNvPr id="11" name="Content Placeholder 10"/>
          <p:cNvSpPr>
            <a:spLocks noGrp="1"/>
          </p:cNvSpPr>
          <p:nvPr>
            <p:ph idx="1"/>
          </p:nvPr>
        </p:nvSpPr>
        <p:spPr/>
        <p:txBody>
          <a:bodyPr/>
          <a:lstStyle/>
          <a:p>
            <a:r>
              <a:rPr lang="fr-BE" dirty="0" smtClean="0"/>
              <a:t>G-Cloud</a:t>
            </a:r>
          </a:p>
          <a:p>
            <a:r>
              <a:rPr lang="fr-BE" dirty="0" smtClean="0"/>
              <a:t>SharePoint as a Service</a:t>
            </a:r>
            <a:endParaRPr lang="fr-BE" dirty="0"/>
          </a:p>
          <a:p>
            <a:r>
              <a:rPr lang="fr-BE" dirty="0" smtClean="0"/>
              <a:t>Questions</a:t>
            </a:r>
            <a:endParaRPr lang="en-GB" dirty="0"/>
          </a:p>
        </p:txBody>
      </p:sp>
      <p:sp>
        <p:nvSpPr>
          <p:cNvPr id="13" name="Footer Placeholder 12"/>
          <p:cNvSpPr>
            <a:spLocks noGrp="1"/>
          </p:cNvSpPr>
          <p:nvPr>
            <p:ph type="ftr" sz="quarter" idx="3"/>
          </p:nvPr>
        </p:nvSpPr>
        <p:spPr>
          <a:xfrm>
            <a:off x="2555776" y="6356350"/>
            <a:ext cx="2895600" cy="365125"/>
          </a:xfrm>
        </p:spPr>
        <p:txBody>
          <a:bodyPr/>
          <a:lstStyle/>
          <a:p>
            <a:r>
              <a:rPr lang="en-GB" dirty="0" smtClean="0"/>
              <a:t>SharePoint User Group</a:t>
            </a:r>
            <a:endParaRPr lang="en-GB" dirty="0"/>
          </a:p>
        </p:txBody>
      </p:sp>
      <p:sp>
        <p:nvSpPr>
          <p:cNvPr id="14" name="Slide Number Placeholder 13"/>
          <p:cNvSpPr>
            <a:spLocks noGrp="1"/>
          </p:cNvSpPr>
          <p:nvPr>
            <p:ph type="sldNum" sz="quarter" idx="4"/>
          </p:nvPr>
        </p:nvSpPr>
        <p:spPr>
          <a:xfrm>
            <a:off x="457200" y="6356350"/>
            <a:ext cx="586408" cy="365125"/>
          </a:xfrm>
        </p:spPr>
        <p:txBody>
          <a:bodyPr/>
          <a:lstStyle/>
          <a:p>
            <a:fld id="{4B942A4A-A7AA-4BBF-B0BE-5FC264D5677A}" type="slidenum">
              <a:rPr lang="en-GB" smtClean="0"/>
              <a:pPr/>
              <a:t>2</a:t>
            </a:fld>
            <a:endParaRPr lang="en-GB" dirty="0"/>
          </a:p>
        </p:txBody>
      </p:sp>
    </p:spTree>
    <p:extLst>
      <p:ext uri="{BB962C8B-B14F-4D97-AF65-F5344CB8AC3E}">
        <p14:creationId xmlns:p14="http://schemas.microsoft.com/office/powerpoint/2010/main" val="1436395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03648" y="2636912"/>
            <a:ext cx="7286625" cy="1143000"/>
          </a:xfrm>
        </p:spPr>
        <p:txBody>
          <a:bodyPr/>
          <a:lstStyle/>
          <a:p>
            <a:r>
              <a:rPr lang="en-GB" dirty="0" smtClean="0"/>
              <a:t>G-Cloud</a:t>
            </a:r>
            <a:endParaRPr lang="en-GB" dirty="0"/>
          </a:p>
        </p:txBody>
      </p:sp>
      <p:sp>
        <p:nvSpPr>
          <p:cNvPr id="13" name="Footer Placeholder 12"/>
          <p:cNvSpPr>
            <a:spLocks noGrp="1"/>
          </p:cNvSpPr>
          <p:nvPr>
            <p:ph type="ftr" sz="quarter" idx="3"/>
          </p:nvPr>
        </p:nvSpPr>
        <p:spPr>
          <a:xfrm>
            <a:off x="2555776" y="6356350"/>
            <a:ext cx="2895600" cy="365125"/>
          </a:xfrm>
        </p:spPr>
        <p:txBody>
          <a:bodyPr/>
          <a:lstStyle/>
          <a:p>
            <a:r>
              <a:rPr lang="en-GB" dirty="0" smtClean="0"/>
              <a:t>SharePoint User Group</a:t>
            </a:r>
            <a:endParaRPr lang="en-GB" dirty="0"/>
          </a:p>
        </p:txBody>
      </p:sp>
      <p:sp>
        <p:nvSpPr>
          <p:cNvPr id="14" name="Slide Number Placeholder 13"/>
          <p:cNvSpPr>
            <a:spLocks noGrp="1"/>
          </p:cNvSpPr>
          <p:nvPr>
            <p:ph type="sldNum" sz="quarter" idx="4"/>
          </p:nvPr>
        </p:nvSpPr>
        <p:spPr>
          <a:xfrm>
            <a:off x="457200" y="6356350"/>
            <a:ext cx="586408" cy="365125"/>
          </a:xfrm>
        </p:spPr>
        <p:txBody>
          <a:bodyPr/>
          <a:lstStyle/>
          <a:p>
            <a:fld id="{4B942A4A-A7AA-4BBF-B0BE-5FC264D5677A}" type="slidenum">
              <a:rPr lang="en-GB" smtClean="0"/>
              <a:pPr/>
              <a:t>3</a:t>
            </a:fld>
            <a:endParaRPr lang="en-GB" dirty="0"/>
          </a:p>
        </p:txBody>
      </p:sp>
    </p:spTree>
    <p:extLst>
      <p:ext uri="{BB962C8B-B14F-4D97-AF65-F5344CB8AC3E}">
        <p14:creationId xmlns:p14="http://schemas.microsoft.com/office/powerpoint/2010/main" val="3508165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Pourquoi</a:t>
            </a:r>
            <a:r>
              <a:rPr lang="en-US" dirty="0" smtClean="0"/>
              <a:t> un G-Cloud</a:t>
            </a:r>
            <a:endParaRPr lang="en-US" dirty="0"/>
          </a:p>
        </p:txBody>
      </p:sp>
      <p:sp>
        <p:nvSpPr>
          <p:cNvPr id="3" name="Content Placeholder 2"/>
          <p:cNvSpPr>
            <a:spLocks noGrp="1"/>
          </p:cNvSpPr>
          <p:nvPr>
            <p:ph idx="1"/>
          </p:nvPr>
        </p:nvSpPr>
        <p:spPr/>
        <p:txBody>
          <a:bodyPr>
            <a:normAutofit fontScale="62500" lnSpcReduction="20000"/>
          </a:bodyPr>
          <a:lstStyle/>
          <a:p>
            <a:r>
              <a:rPr lang="fr-FR" dirty="0" smtClean="0"/>
              <a:t>Travailler ensemble pour être plus efficace, moins cher et avec une plus grand qualité.</a:t>
            </a:r>
          </a:p>
          <a:p>
            <a:r>
              <a:rPr lang="fr-FR" dirty="0" smtClean="0"/>
              <a:t>Guerre des talents, optimalisation  et mutualisation des compétences disponibles.</a:t>
            </a:r>
          </a:p>
          <a:p>
            <a:r>
              <a:rPr lang="fr-FR" dirty="0" smtClean="0"/>
              <a:t>Offrir à nos collaborateurs  des défis techniques alignés sur les nouvelles technologies et remplacer les consultants “ad hoc”.</a:t>
            </a:r>
          </a:p>
          <a:p>
            <a:r>
              <a:rPr lang="fr-FR" dirty="0" smtClean="0"/>
              <a:t>Garantie de la sécurité d’emploi pour les ressources et offrir la possibilité de développer de nouvelles compétences.</a:t>
            </a:r>
          </a:p>
          <a:p>
            <a:r>
              <a:rPr lang="fr-FR" dirty="0" smtClean="0"/>
              <a:t>“Concurrence”: Si nous ne pouvons pas offrir une alternative à la concurrence du Cloud Privé, ceux-ci vont nous supplanter à un moment ou à un autre.</a:t>
            </a:r>
          </a:p>
          <a:p>
            <a:r>
              <a:rPr lang="fr-FR" dirty="0" smtClean="0"/>
              <a:t>Le Cloud Public n’offre pas de réponse à notre besoin de sécurité/</a:t>
            </a:r>
            <a:r>
              <a:rPr lang="fr-FR" dirty="0" err="1" smtClean="0"/>
              <a:t>Privacy</a:t>
            </a:r>
            <a:r>
              <a:rPr lang="fr-FR" dirty="0" smtClean="0"/>
              <a:t>.</a:t>
            </a:r>
          </a:p>
          <a:p>
            <a:r>
              <a:rPr lang="fr-FR" dirty="0" smtClean="0"/>
              <a:t>Garantir la continuité et la qualité de services en cas de modification du paysage institutionnel.</a:t>
            </a:r>
          </a:p>
        </p:txBody>
      </p:sp>
    </p:spTree>
    <p:extLst>
      <p:ext uri="{BB962C8B-B14F-4D97-AF65-F5344CB8AC3E}">
        <p14:creationId xmlns:p14="http://schemas.microsoft.com/office/powerpoint/2010/main" val="717296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G-Cloud  / Mission &amp; Vision</a:t>
            </a:r>
            <a:endParaRPr lang="en-US" dirty="0"/>
          </a:p>
        </p:txBody>
      </p:sp>
      <p:sp>
        <p:nvSpPr>
          <p:cNvPr id="3" name="Content Placeholder 2"/>
          <p:cNvSpPr>
            <a:spLocks noGrp="1"/>
          </p:cNvSpPr>
          <p:nvPr>
            <p:ph idx="1"/>
          </p:nvPr>
        </p:nvSpPr>
        <p:spPr/>
        <p:txBody>
          <a:bodyPr>
            <a:normAutofit fontScale="85000" lnSpcReduction="20000"/>
          </a:bodyPr>
          <a:lstStyle/>
          <a:p>
            <a:r>
              <a:rPr lang="fr-FR" u="sng" dirty="0" smtClean="0"/>
              <a:t>Mission</a:t>
            </a:r>
            <a:r>
              <a:rPr lang="fr-FR" dirty="0" smtClean="0"/>
              <a:t>: </a:t>
            </a:r>
            <a:br>
              <a:rPr lang="fr-FR" dirty="0" smtClean="0"/>
            </a:br>
            <a:r>
              <a:rPr lang="fr-FR" dirty="0" smtClean="0"/>
              <a:t>La création de “Business Value” par la mutualisation et le déploiement de services informatiques à un coût efficace, et ceci en garantissant un haut niveau de qualité ainsi qu’une sécurité optimale dans le respect de l’individualité des institutions du gouvernement fédéral.</a:t>
            </a:r>
            <a:endParaRPr lang="fr-FR" i="1" dirty="0" smtClean="0"/>
          </a:p>
          <a:p>
            <a:r>
              <a:rPr lang="fr-FR" u="sng" dirty="0" smtClean="0"/>
              <a:t>Vision</a:t>
            </a:r>
            <a:r>
              <a:rPr lang="fr-FR" dirty="0" smtClean="0"/>
              <a:t>: </a:t>
            </a:r>
            <a:br>
              <a:rPr lang="fr-FR" dirty="0" smtClean="0"/>
            </a:br>
            <a:r>
              <a:rPr lang="fr-FR" dirty="0" smtClean="0"/>
              <a:t>Endéans les 5 à 10 ans, mettre en place une IT commune pour les autorités fédérales qui fournira les bases sur lesquelles les institutions pourront gérer leurs métiers.</a:t>
            </a:r>
            <a:endParaRPr lang="fr-FR" i="1" dirty="0"/>
          </a:p>
        </p:txBody>
      </p:sp>
    </p:spTree>
    <p:extLst>
      <p:ext uri="{BB962C8B-B14F-4D97-AF65-F5344CB8AC3E}">
        <p14:creationId xmlns:p14="http://schemas.microsoft.com/office/powerpoint/2010/main" val="1182909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G-Cloud / Status</a:t>
            </a:r>
            <a:endParaRPr lang="en-US" dirty="0"/>
          </a:p>
        </p:txBody>
      </p:sp>
      <p:sp>
        <p:nvSpPr>
          <p:cNvPr id="3" name="Content Placeholder 2"/>
          <p:cNvSpPr>
            <a:spLocks noGrp="1"/>
          </p:cNvSpPr>
          <p:nvPr>
            <p:ph idx="1"/>
          </p:nvPr>
        </p:nvSpPr>
        <p:spPr/>
        <p:txBody>
          <a:bodyPr>
            <a:normAutofit/>
          </a:bodyPr>
          <a:lstStyle/>
          <a:p>
            <a:r>
              <a:rPr lang="fr-BE" dirty="0" err="1" smtClean="0"/>
              <a:t>IaaS</a:t>
            </a:r>
            <a:r>
              <a:rPr lang="fr-BE" dirty="0" smtClean="0"/>
              <a:t>, </a:t>
            </a:r>
            <a:r>
              <a:rPr lang="fr-BE" dirty="0" err="1" smtClean="0"/>
              <a:t>PaaS</a:t>
            </a:r>
            <a:r>
              <a:rPr lang="fr-BE" dirty="0" smtClean="0"/>
              <a:t>, </a:t>
            </a:r>
            <a:r>
              <a:rPr lang="fr-BE" dirty="0" err="1" smtClean="0"/>
              <a:t>SaaS</a:t>
            </a:r>
            <a:endParaRPr lang="fr-BE" dirty="0" smtClean="0"/>
          </a:p>
          <a:p>
            <a:r>
              <a:rPr lang="fr-BE" dirty="0" smtClean="0"/>
              <a:t>40 projets en cours</a:t>
            </a:r>
          </a:p>
          <a:p>
            <a:r>
              <a:rPr lang="fr-BE" dirty="0" smtClean="0"/>
              <a:t>Exemple de </a:t>
            </a:r>
            <a:r>
              <a:rPr lang="fr-BE" dirty="0" err="1" smtClean="0"/>
              <a:t>BabelFed</a:t>
            </a:r>
            <a:r>
              <a:rPr lang="en-US" dirty="0" smtClean="0"/>
              <a:t>, </a:t>
            </a:r>
            <a:r>
              <a:rPr lang="en-US" dirty="0" err="1" smtClean="0"/>
              <a:t>ShaD</a:t>
            </a:r>
            <a:r>
              <a:rPr lang="en-US" dirty="0" smtClean="0"/>
              <a:t> etc.</a:t>
            </a:r>
          </a:p>
          <a:p>
            <a:r>
              <a:rPr lang="en-US" dirty="0" err="1" smtClean="0"/>
              <a:t>Equipes</a:t>
            </a:r>
            <a:r>
              <a:rPr lang="en-US" dirty="0" smtClean="0"/>
              <a:t> </a:t>
            </a:r>
            <a:r>
              <a:rPr lang="en-US" dirty="0" err="1" smtClean="0"/>
              <a:t>virtuelles</a:t>
            </a:r>
            <a:r>
              <a:rPr lang="en-US" dirty="0" smtClean="0"/>
              <a:t>.</a:t>
            </a:r>
            <a:endParaRPr lang="fr-BE" dirty="0" smtClean="0"/>
          </a:p>
        </p:txBody>
      </p:sp>
    </p:spTree>
    <p:extLst>
      <p:ext uri="{BB962C8B-B14F-4D97-AF65-F5344CB8AC3E}">
        <p14:creationId xmlns:p14="http://schemas.microsoft.com/office/powerpoint/2010/main" val="2284684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G-Cloud / ROI</a:t>
            </a:r>
            <a:endParaRPr lang="en-US" dirty="0"/>
          </a:p>
        </p:txBody>
      </p:sp>
      <p:sp>
        <p:nvSpPr>
          <p:cNvPr id="3" name="Content Placeholder 2"/>
          <p:cNvSpPr>
            <a:spLocks noGrp="1"/>
          </p:cNvSpPr>
          <p:nvPr>
            <p:ph idx="1"/>
          </p:nvPr>
        </p:nvSpPr>
        <p:spPr/>
        <p:txBody>
          <a:bodyPr>
            <a:normAutofit fontScale="85000" lnSpcReduction="20000"/>
          </a:bodyPr>
          <a:lstStyle/>
          <a:p>
            <a:r>
              <a:rPr lang="fr-FR" dirty="0" smtClean="0"/>
              <a:t>Les équipes peuvent se recentrer sur le </a:t>
            </a:r>
            <a:r>
              <a:rPr lang="fr-FR" dirty="0" err="1" smtClean="0"/>
              <a:t>core</a:t>
            </a:r>
            <a:r>
              <a:rPr lang="fr-FR" dirty="0" smtClean="0"/>
              <a:t> </a:t>
            </a:r>
            <a:r>
              <a:rPr lang="fr-FR" dirty="0" err="1" smtClean="0"/>
              <a:t>activities</a:t>
            </a:r>
            <a:r>
              <a:rPr lang="fr-FR" dirty="0" smtClean="0"/>
              <a:t>.</a:t>
            </a:r>
          </a:p>
          <a:p>
            <a:r>
              <a:rPr lang="fr-FR" dirty="0" smtClean="0"/>
              <a:t>Partage des compétences et des connaissances.</a:t>
            </a:r>
          </a:p>
          <a:p>
            <a:r>
              <a:rPr lang="fr-FR" dirty="0" smtClean="0"/>
              <a:t>Facilite la veille technologique.</a:t>
            </a:r>
          </a:p>
          <a:p>
            <a:r>
              <a:rPr lang="fr-FR" dirty="0" smtClean="0"/>
              <a:t>Augmentation des disponibilités (impact sur la consultance “ad hoc”).</a:t>
            </a:r>
          </a:p>
          <a:p>
            <a:r>
              <a:rPr lang="fr-FR" dirty="0" smtClean="0"/>
              <a:t>Incident, </a:t>
            </a:r>
            <a:r>
              <a:rPr lang="fr-FR" dirty="0" err="1" smtClean="0"/>
              <a:t>problem</a:t>
            </a:r>
            <a:r>
              <a:rPr lang="fr-FR" dirty="0" smtClean="0"/>
              <a:t> et change </a:t>
            </a:r>
            <a:r>
              <a:rPr lang="fr-FR" dirty="0" err="1" smtClean="0"/>
              <a:t>mgt</a:t>
            </a:r>
            <a:r>
              <a:rPr lang="fr-FR" dirty="0" smtClean="0"/>
              <a:t> sur les installations de base (</a:t>
            </a:r>
            <a:r>
              <a:rPr lang="fr-FR" dirty="0" err="1" smtClean="0"/>
              <a:t>infa</a:t>
            </a:r>
            <a:r>
              <a:rPr lang="fr-FR" dirty="0" smtClean="0"/>
              <a:t> et plateformes) gérés par le Cloud.</a:t>
            </a:r>
          </a:p>
          <a:p>
            <a:r>
              <a:rPr lang="fr-FR" dirty="0" smtClean="0"/>
              <a:t>Création d’un réseau de référence technique pour les équipes actuelles.</a:t>
            </a:r>
          </a:p>
          <a:p>
            <a:pPr lvl="1"/>
            <a:endParaRPr lang="fr-FR" dirty="0"/>
          </a:p>
        </p:txBody>
      </p:sp>
    </p:spTree>
    <p:extLst>
      <p:ext uri="{BB962C8B-B14F-4D97-AF65-F5344CB8AC3E}">
        <p14:creationId xmlns:p14="http://schemas.microsoft.com/office/powerpoint/2010/main" val="911926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Lancement du G-Cloud (</a:t>
            </a:r>
            <a:r>
              <a:rPr lang="fr-FR" dirty="0"/>
              <a:t>2015-2016) / Première </a:t>
            </a:r>
            <a:r>
              <a:rPr lang="fr-FR" dirty="0" smtClean="0"/>
              <a:t>Phase</a:t>
            </a:r>
            <a:endParaRPr lang="fr-FR" dirty="0"/>
          </a:p>
        </p:txBody>
      </p:sp>
      <p:sp>
        <p:nvSpPr>
          <p:cNvPr id="3" name="Content Placeholder 2"/>
          <p:cNvSpPr>
            <a:spLocks noGrp="1"/>
          </p:cNvSpPr>
          <p:nvPr>
            <p:ph idx="1"/>
          </p:nvPr>
        </p:nvSpPr>
        <p:spPr/>
        <p:txBody>
          <a:bodyPr>
            <a:normAutofit fontScale="77500" lnSpcReduction="20000"/>
          </a:bodyPr>
          <a:lstStyle/>
          <a:p>
            <a:r>
              <a:rPr lang="fr-BE" dirty="0" smtClean="0"/>
              <a:t>Pour les ressources, dans une première phase:</a:t>
            </a:r>
          </a:p>
          <a:p>
            <a:pPr lvl="1"/>
            <a:r>
              <a:rPr lang="fr-BE" dirty="0" smtClean="0"/>
              <a:t>On garde les statuts de chacun.</a:t>
            </a:r>
          </a:p>
          <a:p>
            <a:pPr lvl="1"/>
            <a:r>
              <a:rPr lang="fr-BE" dirty="0" smtClean="0"/>
              <a:t>Les ressources seront “en mission” pour leur institution/ministère. </a:t>
            </a:r>
          </a:p>
          <a:p>
            <a:pPr lvl="1"/>
            <a:r>
              <a:rPr lang="fr-BE" dirty="0" smtClean="0"/>
              <a:t>Les ressources gardent leur chef hiérarchique.</a:t>
            </a:r>
          </a:p>
          <a:p>
            <a:pPr lvl="1"/>
            <a:r>
              <a:rPr lang="fr-BE" dirty="0" smtClean="0"/>
              <a:t>Les ressource pourront avoir deux chefs fonctionnels (un pour l’institution, un autre pour le G-Cloud).</a:t>
            </a:r>
          </a:p>
          <a:p>
            <a:pPr lvl="1"/>
            <a:r>
              <a:rPr lang="fr-BE" dirty="0" smtClean="0"/>
              <a:t>Pas de charge back/compensation prévu dans une première phase.</a:t>
            </a:r>
          </a:p>
          <a:p>
            <a:pPr lvl="1"/>
            <a:r>
              <a:rPr lang="fr-BE" dirty="0" smtClean="0"/>
              <a:t>Le G-Cloud doit prioritairement utiliser les ressources fixes disponibles.</a:t>
            </a:r>
          </a:p>
          <a:p>
            <a:pPr lvl="1"/>
            <a:r>
              <a:rPr lang="fr-BE" dirty="0" smtClean="0"/>
              <a:t>Nous cherchons des collaborateurs compétents et motivés et ceci en accord avec leur management.</a:t>
            </a:r>
          </a:p>
          <a:p>
            <a:endParaRPr lang="en-US" dirty="0"/>
          </a:p>
        </p:txBody>
      </p:sp>
    </p:spTree>
    <p:extLst>
      <p:ext uri="{BB962C8B-B14F-4D97-AF65-F5344CB8AC3E}">
        <p14:creationId xmlns:p14="http://schemas.microsoft.com/office/powerpoint/2010/main" val="2663165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03648" y="2636912"/>
            <a:ext cx="7286625" cy="1143000"/>
          </a:xfrm>
        </p:spPr>
        <p:txBody>
          <a:bodyPr/>
          <a:lstStyle/>
          <a:p>
            <a:r>
              <a:rPr lang="en-GB" dirty="0" err="1" smtClean="0"/>
              <a:t>SPaaS</a:t>
            </a:r>
            <a:endParaRPr lang="en-GB" dirty="0"/>
          </a:p>
        </p:txBody>
      </p:sp>
      <p:sp>
        <p:nvSpPr>
          <p:cNvPr id="13" name="Footer Placeholder 12"/>
          <p:cNvSpPr>
            <a:spLocks noGrp="1"/>
          </p:cNvSpPr>
          <p:nvPr>
            <p:ph type="ftr" sz="quarter" idx="3"/>
          </p:nvPr>
        </p:nvSpPr>
        <p:spPr>
          <a:xfrm>
            <a:off x="2555776" y="6356350"/>
            <a:ext cx="2895600" cy="365125"/>
          </a:xfrm>
        </p:spPr>
        <p:txBody>
          <a:bodyPr/>
          <a:lstStyle/>
          <a:p>
            <a:r>
              <a:rPr lang="en-GB" dirty="0" smtClean="0"/>
              <a:t>SharePoint User Group</a:t>
            </a:r>
            <a:endParaRPr lang="en-GB" dirty="0"/>
          </a:p>
        </p:txBody>
      </p:sp>
      <p:sp>
        <p:nvSpPr>
          <p:cNvPr id="14" name="Slide Number Placeholder 13"/>
          <p:cNvSpPr>
            <a:spLocks noGrp="1"/>
          </p:cNvSpPr>
          <p:nvPr>
            <p:ph type="sldNum" sz="quarter" idx="4"/>
          </p:nvPr>
        </p:nvSpPr>
        <p:spPr>
          <a:xfrm>
            <a:off x="457200" y="6356350"/>
            <a:ext cx="586408" cy="365125"/>
          </a:xfrm>
        </p:spPr>
        <p:txBody>
          <a:bodyPr/>
          <a:lstStyle/>
          <a:p>
            <a:fld id="{4B942A4A-A7AA-4BBF-B0BE-5FC264D5677A}" type="slidenum">
              <a:rPr lang="en-GB" smtClean="0"/>
              <a:pPr/>
              <a:t>9</a:t>
            </a:fld>
            <a:endParaRPr lang="en-GB" dirty="0"/>
          </a:p>
        </p:txBody>
      </p:sp>
    </p:spTree>
    <p:extLst>
      <p:ext uri="{BB962C8B-B14F-4D97-AF65-F5344CB8AC3E}">
        <p14:creationId xmlns:p14="http://schemas.microsoft.com/office/powerpoint/2010/main" val="3006370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722B823A34A04EACD3840D47C1422D" ma:contentTypeVersion="0" ma:contentTypeDescription="Create a new document." ma:contentTypeScope="" ma:versionID="84768bc71fc038a1b17b1b2cc884a6b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3F1BAC-53B1-4ED3-8ADE-C21AC32586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44A43BE-E56E-4120-B62B-5A17F4C87F0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F1C8A0D-6DA6-414C-B6B8-2C40A2582B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738</Words>
  <Application>Microsoft Office PowerPoint</Application>
  <PresentationFormat>On-screen Show (4:3)</PresentationFormat>
  <Paragraphs>92</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SHAREPOINT USER GROUP</vt:lpstr>
      <vt:lpstr>Introduction</vt:lpstr>
      <vt:lpstr>G-Cloud</vt:lpstr>
      <vt:lpstr>Pourquoi un G-Cloud</vt:lpstr>
      <vt:lpstr>G-Cloud  / Mission &amp; Vision</vt:lpstr>
      <vt:lpstr>G-Cloud / Status</vt:lpstr>
      <vt:lpstr>G-Cloud / ROI</vt:lpstr>
      <vt:lpstr>Lancement du G-Cloud (2015-2016) / Première Phase</vt:lpstr>
      <vt:lpstr>SPaaS</vt:lpstr>
      <vt:lpstr>SPaaS / Objectifs</vt:lpstr>
      <vt:lpstr>SPaaS / Scope</vt:lpstr>
      <vt:lpstr>SPaaS / Scope</vt:lpstr>
      <vt:lpstr>SPaaS / Scope</vt:lpstr>
      <vt:lpstr>SPaaS / Scope</vt:lpstr>
      <vt:lpstr>SPaaS / Ressources</vt:lpstr>
      <vt:lpstr>SPaaS / Prospects (as far as…)</vt:lpstr>
      <vt:lpstr>SPaaS dans le G-Cloud</vt:lpstr>
      <vt:lpstr>Plus de questions ?</vt:lpstr>
    </vt:vector>
  </TitlesOfParts>
  <Company>SmalS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 Coppens</dc:creator>
  <cp:lastModifiedBy>Jan Frans Lemmens</cp:lastModifiedBy>
  <cp:revision>85</cp:revision>
  <cp:lastPrinted>2016-04-25T15:25:14Z</cp:lastPrinted>
  <dcterms:created xsi:type="dcterms:W3CDTF">2015-06-09T15:55:04Z</dcterms:created>
  <dcterms:modified xsi:type="dcterms:W3CDTF">2016-06-22T12:12:51Z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0x010100BF722B823A34A04EACD3840D47C1422D</vt:lpwstr>
  </property>
</Properties>
</file>